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charts/chart1.xml" ContentType="application/vnd.openxmlformats-officedocument.drawingml.chart+xml"/>
  <Override PartName="/ppt/slideMasters/slideMaster14.xml" ContentType="application/vnd.openxmlformats-officedocument.presentationml.slideMaster+xml"/>
  <Override PartName="/ppt/slides/slide14.xml" ContentType="application/vnd.openxmlformats-officedocument.presentationml.slide+xml"/>
  <Override PartName="/ppt/charts/chart2.xml" ContentType="application/vnd.openxmlformats-officedocument.drawingml.chart+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ésentation" id="{8f4d7c5b-de2d-58b3-1fa9-2265a0b7a52f}">
          <p14:sldIdLst>
            <p14:sldId id="256"/>
            <p14:sldId id="257"/>
            <p14:sldId id="258"/>
          </p14:sldIdLst>
        </p14:section>
        <p14:section name="Au quotidien" id="{cd4abb40-3160-16cb-a7fe-89d2c2e05d69}">
          <p14:sldIdLst>
            <p14:sldId id="259"/>
            <p14:sldId id="260"/>
            <p14:sldId id="261"/>
            <p14:sldId id="262"/>
          </p14:sldIdLst>
        </p14:section>
        <p14:section name="Gestion" id="{9477332d-dd06-c92d-aef7-d22048d9fecb}">
          <p14:sldIdLst>
            <p14:sldId id="263"/>
            <p14:sldId id="264"/>
            <p14:sldId id="265"/>
            <p14:sldId id="266"/>
          </p14:sldIdLst>
        </p14:section>
        <p14:section name="Test de charge" id="{729b87ce-9fa0-0f8b-0d9e-968d65e6fe1d}">
          <p14:sldIdLst>
            <p14:sldId id="267"/>
            <p14:sldId id="268"/>
            <p14:sldId id="269"/>
            <p14:sldId id="270"/>
          </p14:sldIdLst>
        </p14:section>
        <p14:section name="Contact" id="{e0e25f4f-590d-59ac-49c4-383007c80aec}">
          <p14:sldIdLst>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6325C"/>
                </a:solidFill>
                <a:latin typeface="+mn-lt"/>
              </a:defRPr>
            </a:pPr>
            <a:r>
              <a:rPr sz="1200" b="0" i="0" u="none" strike="noStrike">
                <a:solidFill>
                  <a:srgbClr val="16325C"/>
                </a:solidFill>
                <a:latin typeface="+mn-lt"/>
              </a:rPr>
              <a:t>Ventes validées par minute (toutes caisses confondues)</a:t>
            </a:r>
          </a:p>
        </c:rich>
      </c:tx>
      <c:layout/>
      <c:overlay val="0"/>
    </c:title>
    <c:autoTitleDeleted val="0"/>
    <c:plotArea>
      <c:layout/>
      <c:barChart>
        <c:barDir val="bar"/>
        <c:grouping val="clustered"/>
        <c:varyColors val="0"/>
        <c:ser>
          <c:idx val="0"/>
          <c:order val="0"/>
          <c:tx>
            <c:strRef>
              <c:f>Sheet1!$B$1</c:f>
              <c:strCache>
                <c:ptCount val="1"/>
                <c:pt idx="0">
                  <c:v>Ventes validées par minute</c:v>
                </c:pt>
              </c:strCache>
            </c:strRef>
          </c:tx>
          <c:spPr>
            <a:solidFill>
              <a:srgbClr val="5B6678"/>
            </a:solidFill>
            <a:effectLst/>
          </c:spPr>
          <c:invertIfNegative val="0"/>
          <c:dLbls>
            <c:numFmt formatCode="#,##0" sourceLinked="0"/>
            <c:txPr>
              <a:bodyPr/>
              <a:lstStyle/>
              <a:p>
                <a:pPr>
                  <a:defRPr b="0" i="0" strike="noStrike" sz="1100" u="none">
                    <a:solidFill>
                      <a:srgbClr val="1F2937"/>
                    </a:solidFill>
                    <a:latin typeface="+mn-lt"/>
                  </a:defRPr>
                </a:pPr>
              </a:p>
            </c:txPr>
            <c:showLegendKey val="0"/>
            <c:showVal val="1"/>
            <c:showCatName val="0"/>
            <c:showSerName val="0"/>
            <c:showPercent val="0"/>
            <c:showBubbleSize val="0"/>
            <c:showLeaderLines val="0"/>
          </c:dLbls>
          <c:dPt>
            <c:idx val="0"/>
            <c:invertIfNegative val="0"/>
            <c:bubble3D val="0"/>
            <c:spPr>
              <a:solidFill>
                <a:srgbClr val="5B6678"/>
              </a:solidFill>
              <a:effectLst/>
            </c:spPr>
          </c:dPt>
          <c:dPt>
            <c:idx val="1"/>
            <c:invertIfNegative val="0"/>
            <c:bubble3D val="0"/>
            <c:spPr>
              <a:solidFill>
                <a:srgbClr val="F59E0B"/>
              </a:solidFill>
              <a:effectLst/>
            </c:spPr>
          </c:dPt>
          <c:dPt>
            <c:idx val="2"/>
            <c:invertIfNegative val="0"/>
            <c:bubble3D val="0"/>
            <c:spPr>
              <a:solidFill>
                <a:srgbClr val="F59E0B"/>
              </a:solidFill>
              <a:effectLst/>
            </c:spPr>
          </c:dPt>
          <c:dPt>
            <c:idx val="3"/>
            <c:invertIfNegative val="0"/>
            <c:bubble3D val="0"/>
            <c:spPr>
              <a:solidFill>
                <a:srgbClr val="16325C"/>
              </a:solidFill>
              <a:effectLst/>
            </c:spPr>
          </c:dPt>
          <c:cat>
            <c:multiLvlStrRef>
              <c:f>Sheet1!$A$2:$A$5</c:f>
              <c:multiLvlStrCache>
                <c:ptCount val="4"/>
                <c:lvl>
                  <c:pt idx="0">
                    <c:v>Besoin réel d'un grand magasin à l'heure de pointe</c:v>
                  </c:pt>
                  <c:pt idx="1">
                    <c:v>Capacité sur Wi-Fi faible</c:v>
                  </c:pt>
                  <c:pt idx="2">
                    <c:v>Capacité sur Wi-Fi correct</c:v>
                  </c:pt>
                  <c:pt idx="3">
                    <c:v>Capacité sur câble</c:v>
                  </c:pt>
                </c:lvl>
              </c:multiLvlStrCache>
            </c:multiLvlStrRef>
          </c:cat>
          <c:val>
            <c:numRef>
              <c:f>Sheet1!$B$2:$B$5</c:f>
              <c:numCache>
                <c:formatCode>General</c:formatCode>
                <c:ptCount val="4"/>
                <c:pt idx="0">
                  <c:v>29</c:v>
                </c:pt>
                <c:pt idx="1">
                  <c:v>604</c:v>
                </c:pt>
                <c:pt idx="2">
                  <c:v>3078</c:v>
                </c:pt>
                <c:pt idx="3">
                  <c:v>6687</c:v>
                </c:pt>
              </c:numCache>
            </c:numRef>
          </c:val>
        </c:ser>
        <c:dLbls>
          <c:numFmt formatCode="#,##0" sourceLinked="0"/>
          <c:txPr>
            <a:bodyPr/>
            <a:lstStyle/>
            <a:p>
              <a:pPr>
                <a:defRPr b="0" i="0" strike="noStrike" sz="1100" u="none">
                  <a:solidFill>
                    <a:srgbClr val="1F2937"/>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1F2937"/>
                </a:solidFill>
                <a:latin typeface="+mn-lt"/>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6325C"/>
                </a:solidFill>
                <a:latin typeface="+mn-lt"/>
              </a:defRPr>
            </a:pPr>
            <a:r>
              <a:rPr sz="1200" b="0" i="0" u="none" strike="noStrike">
                <a:solidFill>
                  <a:srgbClr val="16325C"/>
                </a:solidFill>
                <a:latin typeface="+mn-lt"/>
              </a:rPr>
              <a:t>Temps pour valider une vente (secondes)</a:t>
            </a:r>
          </a:p>
        </c:rich>
      </c:tx>
      <c:layout/>
      <c:overlay val="0"/>
    </c:title>
    <c:autoTitleDeleted val="0"/>
    <c:plotArea>
      <c:layout/>
      <c:barChart>
        <c:barDir val="col"/>
        <c:grouping val="clustered"/>
        <c:varyColors val="0"/>
        <c:ser>
          <c:idx val="0"/>
          <c:order val="0"/>
          <c:tx>
            <c:strRef>
              <c:f>Sheet1!$B$1</c:f>
              <c:strCache>
                <c:ptCount val="1"/>
                <c:pt idx="0">
                  <c:v>Secondes</c:v>
                </c:pt>
              </c:strCache>
            </c:strRef>
          </c:tx>
          <c:spPr>
            <a:solidFill>
              <a:srgbClr val="16325C"/>
            </a:solidFill>
            <a:effectLst/>
          </c:spPr>
          <c:invertIfNegative val="0"/>
          <c:dLbls>
            <c:numFmt formatCode="0.00" sourceLinked="0"/>
            <c:txPr>
              <a:bodyPr/>
              <a:lstStyle/>
              <a:p>
                <a:pPr>
                  <a:defRPr b="0" i="0" strike="noStrike" sz="1200" u="none">
                    <a:solidFill>
                      <a:srgbClr val="1F2937"/>
                    </a:solidFill>
                    <a:latin typeface="+mn-lt"/>
                  </a:defRPr>
                </a:pPr>
              </a:p>
            </c:txPr>
            <c:showLegendKey val="0"/>
            <c:showVal val="1"/>
            <c:showCatName val="0"/>
            <c:showSerName val="0"/>
            <c:showPercent val="0"/>
            <c:showBubbleSize val="0"/>
            <c:showLeaderLines val="0"/>
          </c:dLbls>
          <c:dPt>
            <c:idx val="0"/>
            <c:invertIfNegative val="0"/>
            <c:bubble3D val="0"/>
            <c:spPr>
              <a:solidFill>
                <a:srgbClr val="16325C"/>
              </a:solidFill>
              <a:effectLst/>
            </c:spPr>
          </c:dPt>
          <c:dPt>
            <c:idx val="1"/>
            <c:invertIfNegative val="0"/>
            <c:bubble3D val="0"/>
            <c:spPr>
              <a:solidFill>
                <a:srgbClr val="F59E0B"/>
              </a:solidFill>
              <a:effectLst/>
            </c:spPr>
          </c:dPt>
          <c:dPt>
            <c:idx val="2"/>
            <c:invertIfNegative val="0"/>
            <c:bubble3D val="0"/>
            <c:spPr>
              <a:solidFill>
                <a:srgbClr val="B45309"/>
              </a:solidFill>
              <a:effectLst/>
            </c:spPr>
          </c:dPt>
          <c:cat>
            <c:multiLvlStrRef>
              <c:f>Sheet1!$A$2:$A$4</c:f>
              <c:multiLvlStrCache>
                <c:ptCount val="3"/>
                <c:lvl>
                  <c:pt idx="0">
                    <c:v>Câble</c:v>
                  </c:pt>
                  <c:pt idx="1">
                    <c:v>Wi-Fi correct</c:v>
                  </c:pt>
                  <c:pt idx="2">
                    <c:v>Wi-Fi faible</c:v>
                  </c:pt>
                </c:lvl>
              </c:multiLvlStrCache>
            </c:multiLvlStrRef>
          </c:cat>
          <c:val>
            <c:numRef>
              <c:f>Sheet1!$B$2:$B$4</c:f>
              <c:numCache>
                <c:formatCode>General</c:formatCode>
                <c:ptCount val="3"/>
                <c:pt idx="0">
                  <c:v>0.07</c:v>
                </c:pt>
                <c:pt idx="1">
                  <c:v>0.15</c:v>
                </c:pt>
                <c:pt idx="2">
                  <c:v>0.8</c:v>
                </c:pt>
              </c:numCache>
            </c:numRef>
          </c:val>
        </c:ser>
        <c:dLbls>
          <c:numFmt formatCode="0.00" sourceLinked="0"/>
          <c:txPr>
            <a:bodyPr/>
            <a:lstStyle/>
            <a:p>
              <a:pPr>
                <a:defRPr b="0" i="0" strike="noStrike" sz="1200" u="none">
                  <a:solidFill>
                    <a:srgbClr val="1F2937"/>
                  </a:solidFill>
                  <a:latin typeface="+mn-lt"/>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F2937"/>
                </a:solidFill>
                <a:latin typeface="+mn-lt"/>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Bonjour. Je vais vous présenter Mouhassib Pro en quelques minutes, avec des mots simples. L'idée tient en une phrase : toutes vos caisses et tous vos dépôts travaillent ensemble, dans un seul logiciel.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 on a une seule caisse, un cahier peut suffire. Mais dès qu'on a deux caisses ou un dépôt, chaque poste a ses propres chiffres. Le stock, la caisse et les comptes ne concordent plus, et la comptabilité se refait à la main.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Mouhassib Pro reprend tout Mouhassib et l'ouvre au travail à plusieurs. Un ordinateur serveur garde les données. Chaque caisse s'y connecte par le réseau local. Quand un caissier vend, le stock du bon entrepôt, la caisse et les écritures comptables se mettent à jour en temps réel.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Voici le chemin d'une marchandise. On l'achète, elle entre dans un entrepôt, on la vend en caisse, le client reçoit sa facture, la comptabilité est enregistrée, et le calcul de la Zakât est préparé. L'information suit toute seule d'une étape à l'autre.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Chaque caissier travaille sur son propre poste. Avec le code-barres, la vente va vite. Et toutes les ventes arrivent au même endroit : le gérant voit qui a vendu quoi, à quelle heure, et comment le client a payé.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stock n'est plus un seul chiffre global. Il est suivi dépôt par dépôt. Quand vous transférez de la marchandise d'un dépôt à la boutique, c'est enregistré, et les alertes vous préviennent avant la rupture.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caisse accepte les espèces, Bankily, Sedad et Masrivi. Vous préparez vos devis et vos factures clients directement dans le logiciel, et les dépenses du magasin sont suivies.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 chaque vente crée ses écritures, la comptabilité se remplit au fil de la journée. Le logiciel produit les journaux, la balance et le bilan, et prépare le calcul de la Zakât.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patron garde la main. Chaque employé a son propre compte avec un rôle. Les données sont sauvegardées. Une clé réseau protège l'accès au serveur. Et l'interface existe en français et en arabe.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Mouhassib Pro est fait pour les commerces qui ont plusieurs caisses, pour les grossistes et distributeurs qui ont des dépôts, et pour les PME qui tiennent une comptabilité. Retenez une règle simple : deux caisses ou un dépôt, c'est le bon logiciel.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démarrer, il faut un ordinateur qui joue le rôle de serveur, un ordinateur par caisse sous Windows 10 ou 11, et un réseau local en Wi-Fi ou en câble. Internet n'est pas obligatoire.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Nous avons simulé un grand magasin multiposte : plusieurs caisses qui vendent en même temps sur un serveur PostgreSQL, pendant que le gérant consulte ses rapports toutes les 5 secondes. Le serveur de test est modeste : 2 processeurs et 7 Go de mémoire, comme un PC de bureau ordinaire.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Même sur un PC modeste, le serveur valide plus de 6 600 ventes par minute sur câble. Un grand magasin multiposte à l'heure de pointe en fait une trentaine. Le serveur n'utilise donc même pas 1 % de sa capacité. Et sur 14 370 ventes de test, aucune erreur : le stock, la caisse et la comptabilité tombent juste.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réseau n'est jamais saturé : une vente pèse environ 5 Ko. Mais chaque vente demande une vingtaine d'allers-retours avec le serveur. Sur un Wi-Fi faible, chacun prend du temps, et la validation passe de moins d'un dixième de seconde à près d'une seconde. Ça reste utilisable, mais le câble est nettement plus confortable.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 résumé : pour un magasin multiposte, le serveur est très largement suffisant. Le vrai risque, c'est un Wi-Fi instable. D'où nos recommandations : câble, onduleur et sauvegardes. Ce test a été fait sur une base qui reproduit le fonctionnement du logiciel ; nous le referons avec Mouhassib Pro lui-même.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mieux est de le voir fonctionner. Écrivez-nous sur WhatsApp au +222 43 45 92 22 pour une démonstration.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UVERTURE">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417320"/>
            <a:ext cx="4206240" cy="822960"/>
          </a:xfrm>
          <a:prstGeom prst="rect">
            <a:avLst/>
          </a:prstGeom>
          <a:noFill/>
          <a:ln/>
        </p:spPr>
        <p:txBody>
          <a:bodyPr wrap="square" rtlCol="0"/>
          <a:lstStyle>
            <a:lvl1pPr algn="l" indent="0" marL="0">
              <a:buNone/>
              <a:defRPr lang="en-US" sz="4400" b="1" dirty="0">
                <a:solidFill>
                  <a:schemeClr val="bg1"/>
                </a:solidFill>
              </a:defRPr>
            </a:lvl1pPr>
          </a:lstStyle>
          <a:p>
            <a:pPr algn="l" indent="0" marL="0">
              <a:buNone/>
            </a:pPr>
            <a:endParaRPr lang="en-US" sz="4400" dirty="0"/>
          </a:p>
        </p:txBody>
      </p:sp>
      <p:sp>
        <p:nvSpPr>
          <p:cNvPr id="3" name="Text 0"/>
          <p:cNvSpPr/>
          <p:nvPr>
            <p:ph idx="101" type="body" hasCustomPrompt="1"/>
          </p:nvPr>
        </p:nvSpPr>
        <p:spPr>
          <a:xfrm>
            <a:off x="548640" y="2286000"/>
            <a:ext cx="4023360" cy="914400"/>
          </a:xfrm>
          <a:prstGeom prst="rect">
            <a:avLst/>
          </a:prstGeom>
          <a:noFill/>
          <a:ln/>
        </p:spPr>
        <p:txBody>
          <a:bodyPr wrap="square" rtlCol="0"/>
          <a:lstStyle>
            <a:lvl1pPr algn="l" indent="0" marL="0">
              <a:buNone/>
              <a:defRPr lang="en-US" sz="1800" dirty="0">
                <a:solidFill>
                  <a:schemeClr val="bg2"/>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U">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rtlCol="0"/>
          <a:lstStyle>
            <a:lvl1pPr algn="ctr" indent="0" marL="0">
              <a:buNone/>
              <a:defRPr lang="en-US" sz="2800" b="1" dirty="0">
                <a:solidFill>
                  <a:schemeClr val="tx2"/>
                </a:solidFill>
              </a:defRPr>
            </a:lvl1pPr>
          </a:lstStyle>
          <a:p>
            <a:pPr algn="ctr" indent="0" marL="0">
              <a:buNone/>
            </a:pPr>
            <a:endParaRPr lang="en-US" sz="2800" dirty="0"/>
          </a:p>
        </p:txBody>
      </p:sp>
      <p:sp>
        <p:nvSpPr>
          <p:cNvPr id="3" name="Text 0"/>
          <p:cNvSpPr/>
          <p:nvPr/>
        </p:nvSpPr>
        <p:spPr>
          <a:xfrm>
            <a:off x="457200" y="4773168"/>
            <a:ext cx="3657600" cy="228600"/>
          </a:xfrm>
          <a:prstGeom prst="rect">
            <a:avLst/>
          </a:prstGeom>
          <a:noFill/>
          <a:ln/>
        </p:spPr>
        <p:txBody>
          <a:bodyPr wrap="square" lIns="0" tIns="0" rIns="0" bIns="0" rtlCol="0" anchor="ctr"/>
          <a:lstStyle/>
          <a:p>
            <a:pPr algn="l" indent="0" marL="0">
              <a:buNone/>
            </a:pPr>
            <a:r>
              <a:rPr lang="en-US" sz="900" dirty="0">
                <a:solidFill>
                  <a:schemeClr val="accent5"/>
                </a:solidFill>
              </a:rPr>
              <a:t>Mouhassib Pro  ·  IT-RIM</a:t>
            </a:r>
            <a:endParaRPr lang="en-US" sz="9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FIN">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8046720" cy="731520"/>
          </a:xfrm>
          <a:prstGeom prst="rect">
            <a:avLst/>
          </a:prstGeom>
          <a:noFill/>
          <a:ln/>
        </p:spPr>
        <p:txBody>
          <a:bodyPr wrap="square" rtlCol="0"/>
          <a:lstStyle>
            <a:lvl1pPr algn="l" indent="0" marL="0">
              <a:buNone/>
              <a:defRPr lang="en-US" sz="3600" b="1" dirty="0">
                <a:solidFill>
                  <a:schemeClr val="bg1"/>
                </a:solidFill>
              </a:defRPr>
            </a:lvl1pPr>
          </a:lstStyle>
          <a:p>
            <a:pPr algn="l" indent="0" marL="0">
              <a:buNone/>
            </a:pPr>
            <a:endParaRPr lang="en-US" sz="3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3.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3.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3.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3.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3.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image" Target="../media/image-12-13.png"/><Relationship Id="rId14" Type="http://schemas.openxmlformats.org/officeDocument/2006/relationships/slideLayout" Target="../slideLayouts/slideLayout3.xml"/><Relationship Id="rId1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4.xml"/><Relationship Id="rId6"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Logo Mouhassib Pro" descr="Logo Mouhassib Pro">    </p:cNvPr>
          <p:cNvPicPr>
            <a:picLocks noChangeAspect="1"/>
          </p:cNvPicPr>
          <p:nvPr/>
        </p:nvPicPr>
        <p:blipFill>
          <a:blip r:embed="rId1"/>
          <a:stretch>
            <a:fillRect/>
          </a:stretch>
        </p:blipFill>
        <p:spPr>
          <a:xfrm>
            <a:off x="548640" y="502920"/>
            <a:ext cx="777240" cy="777240"/>
          </a:xfrm>
          <a:prstGeom prst="rect">
            <a:avLst/>
          </a:prstGeom>
        </p:spPr>
      </p:pic>
      <p:sp>
        <p:nvSpPr>
          <p:cNvPr id="3" name="Text 0"/>
          <p:cNvSpPr/>
          <p:nvPr>
            <p:ph idx="100" type="title" hasCustomPrompt="1"/>
          </p:nvPr>
        </p:nvSpPr>
        <p:spPr>
          <a:xfrm>
            <a:off x="548640" y="1417320"/>
            <a:ext cx="4206240" cy="822960"/>
          </a:xfrm>
          <a:prstGeom prst="rect">
            <a:avLst/>
          </a:prstGeom>
          <a:noFill/>
          <a:ln/>
        </p:spPr>
        <p:txBody>
          <a:bodyPr wrap="square" lIns="0" tIns="0" rIns="0" bIns="0" rtlCol="0" anchor="ctr"/>
          <a:lstStyle/>
          <a:p>
            <a:pPr algn="l" indent="0" marL="0">
              <a:buNone/>
            </a:pPr>
            <a:r>
              <a:rPr lang="en-US" sz="4400" b="1" dirty="0">
                <a:solidFill>
                  <a:schemeClr val="bg1"/>
                </a:solidFill>
              </a:rPr>
              <a:t>Mouhassib Pro</a:t>
            </a:r>
            <a:endParaRPr lang="en-US" sz="4400" dirty="0"/>
          </a:p>
        </p:txBody>
      </p:sp>
      <p:sp>
        <p:nvSpPr>
          <p:cNvPr id="4" name="Text 0"/>
          <p:cNvSpPr/>
          <p:nvPr>
            <p:ph idx="101" type="body" hasCustomPrompt="1"/>
          </p:nvPr>
        </p:nvSpPr>
        <p:spPr>
          <a:xfrm>
            <a:off x="548640" y="2286000"/>
            <a:ext cx="4023360" cy="914400"/>
          </a:xfrm>
          <a:prstGeom prst="rect">
            <a:avLst/>
          </a:prstGeom>
          <a:noFill/>
          <a:ln/>
        </p:spPr>
        <p:txBody>
          <a:bodyPr wrap="square" lIns="0" tIns="0" rIns="0" bIns="0" rtlCol="0" anchor="t"/>
          <a:lstStyle/>
          <a:p>
            <a:pPr algn="l" indent="0" marL="0">
              <a:buNone/>
            </a:pPr>
            <a:r>
              <a:rPr lang="en-US" sz="1800" dirty="0">
                <a:solidFill>
                  <a:schemeClr val="bg2"/>
                </a:solidFill>
              </a:rPr>
              <a:t>Toutes vos caisses et tous vos dépôts dans un seul logiciel</a:t>
            </a:r>
            <a:endParaRPr lang="en-US" sz="1800" dirty="0"/>
          </a:p>
        </p:txBody>
      </p:sp>
      <p:sp>
        <p:nvSpPr>
          <p:cNvPr id="5" name="Sous-titre"/>
          <p:cNvSpPr txBox="1"/>
          <p:nvPr/>
        </p:nvSpPr>
        <p:spPr>
          <a:xfrm>
            <a:off x="548640" y="3429000"/>
            <a:ext cx="4023360" cy="320040"/>
          </a:xfrm>
          <a:prstGeom prst="rect">
            <a:avLst/>
          </a:prstGeom>
          <a:noFill/>
          <a:ln/>
        </p:spPr>
        <p:txBody>
          <a:bodyPr wrap="square" lIns="0" tIns="0" rIns="0" bIns="0" rtlCol="0" anchor="ctr"/>
          <a:lstStyle/>
          <a:p>
            <a:pPr indent="0" marL="0">
              <a:buNone/>
            </a:pPr>
            <a:r>
              <a:rPr lang="en-US" sz="1400" b="1" dirty="0">
                <a:solidFill>
                  <a:schemeClr val="accent2"/>
                </a:solidFill>
              </a:rPr>
              <a:t>Guide de présentation pour les commerçants</a:t>
            </a:r>
            <a:endParaRPr lang="en-US" sz="1400" dirty="0"/>
          </a:p>
        </p:txBody>
      </p:sp>
      <p:sp>
        <p:nvSpPr>
          <p:cNvPr id="6" name="Pied de couverture"/>
          <p:cNvSpPr txBox="1"/>
          <p:nvPr/>
        </p:nvSpPr>
        <p:spPr>
          <a:xfrm>
            <a:off x="548640" y="4434840"/>
            <a:ext cx="4206240" cy="274320"/>
          </a:xfrm>
          <a:prstGeom prst="rect">
            <a:avLst/>
          </a:prstGeom>
          <a:noFill/>
          <a:ln/>
        </p:spPr>
        <p:txBody>
          <a:bodyPr wrap="square" lIns="0" tIns="0" rIns="0" bIns="0" rtlCol="0" anchor="ctr"/>
          <a:lstStyle/>
          <a:p>
            <a:pPr indent="0" marL="0">
              <a:buNone/>
            </a:pPr>
            <a:r>
              <a:rPr lang="en-US" sz="1100" dirty="0">
                <a:solidFill>
                  <a:schemeClr val="bg2"/>
                </a:solidFill>
              </a:rPr>
              <a:t>Gestion commerciale multi-postes en réseau  ·  IT-RIM</a:t>
            </a:r>
            <a:endParaRPr lang="en-US" sz="1100" dirty="0"/>
          </a:p>
        </p:txBody>
      </p:sp>
      <p:sp>
        <p:nvSpPr>
          <p:cNvPr id="7" name="Cadre capture"/>
          <p:cNvSpPr/>
          <p:nvPr/>
        </p:nvSpPr>
        <p:spPr>
          <a:xfrm>
            <a:off x="4846320" y="960120"/>
            <a:ext cx="3931920" cy="2450592"/>
          </a:xfrm>
          <a:prstGeom prst="roundRect">
            <a:avLst>
              <a:gd name="adj" fmla="val 3731"/>
            </a:avLst>
          </a:prstGeom>
          <a:solidFill>
            <a:schemeClr val="bg1"/>
          </a:solidFill>
          <a:ln w="12700">
            <a:solidFill>
              <a:schemeClr val="bg1"/>
            </a:solidFill>
            <a:prstDash val="solid"/>
          </a:ln>
          <a:effectLst>
            <a:outerShdw sx="100000" sy="100000" kx="0" ky="0" algn="bl" rotWithShape="0" blurRad="177800" dist="76200" dir="5400000">
              <a:srgbClr val="000000">
                <a:alpha val="35000"/>
              </a:srgbClr>
            </a:outerShdw>
          </a:effectLst>
        </p:spPr>
      </p:sp>
      <p:pic>
        <p:nvPicPr>
          <p:cNvPr id="8" name="Tableau de bord" descr="Tableau de bord de Mouhassib Pro">    </p:cNvPr>
          <p:cNvPicPr>
            <a:picLocks noChangeAspect="1"/>
          </p:cNvPicPr>
          <p:nvPr/>
        </p:nvPicPr>
        <p:blipFill>
          <a:blip r:embed="rId2"/>
          <a:stretch>
            <a:fillRect/>
          </a:stretch>
        </p:blipFill>
        <p:spPr>
          <a:xfrm>
            <a:off x="4901184" y="1014984"/>
            <a:ext cx="3822192" cy="2282698"/>
          </a:xfrm>
          <a:prstGeom prst="rect">
            <a:avLst/>
          </a:prstGeom>
        </p:spPr>
      </p:pic>
      <p:sp>
        <p:nvSpPr>
          <p:cNvPr id="9" name="Légende"/>
          <p:cNvSpPr txBox="1"/>
          <p:nvPr/>
        </p:nvSpPr>
        <p:spPr>
          <a:xfrm>
            <a:off x="4846320" y="3520440"/>
            <a:ext cx="3931920" cy="228600"/>
          </a:xfrm>
          <a:prstGeom prst="rect">
            <a:avLst/>
          </a:prstGeom>
          <a:noFill/>
          <a:ln/>
        </p:spPr>
        <p:txBody>
          <a:bodyPr wrap="square" lIns="0" tIns="0" rIns="0" bIns="0" rtlCol="0" anchor="ctr"/>
          <a:lstStyle/>
          <a:p>
            <a:pPr indent="0" marL="0">
              <a:buNone/>
            </a:pPr>
            <a:r>
              <a:rPr lang="en-US" sz="1000" i="1" dirty="0">
                <a:solidFill>
                  <a:schemeClr val="bg2"/>
                </a:solidFill>
              </a:rPr>
              <a:t>Capture réelle du logiciel · données de démonstration</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algn="ctr" indent="0" marL="0">
              <a:buNone/>
            </a:pPr>
            <a:r>
              <a:rPr lang="en-US" sz="2800" b="1" dirty="0">
                <a:solidFill>
                  <a:schemeClr val="tx2"/>
                </a:solidFill>
              </a:rPr>
              <a:t>Votre commerce a grandi, vos chiffres ne suivent plus</a:t>
            </a:r>
            <a:endParaRPr lang="en-US" sz="2800" dirty="0"/>
          </a:p>
        </p:txBody>
      </p:sp>
      <p:sp>
        <p:nvSpPr>
          <p:cNvPr id="3" name="Introduction"/>
          <p:cNvSpPr txBox="1"/>
          <p:nvPr/>
        </p:nvSpPr>
        <p:spPr>
          <a:xfrm>
            <a:off x="457200" y="960120"/>
            <a:ext cx="8229600" cy="320040"/>
          </a:xfrm>
          <a:prstGeom prst="rect">
            <a:avLst/>
          </a:prstGeom>
          <a:noFill/>
          <a:ln/>
        </p:spPr>
        <p:txBody>
          <a:bodyPr wrap="square" lIns="0" tIns="0" rIns="0" bIns="0" rtlCol="0" anchor="ctr"/>
          <a:lstStyle/>
          <a:p>
            <a:pPr indent="0" marL="0">
              <a:buNone/>
            </a:pPr>
            <a:r>
              <a:rPr lang="en-US" sz="1500" dirty="0">
                <a:solidFill>
                  <a:schemeClr val="accent5"/>
                </a:solidFill>
              </a:rPr>
              <a:t>Dès qu'un commerce a deux caisses ou un dépôt, les mêmes problèmes reviennent :</a:t>
            </a:r>
            <a:endParaRPr lang="en-US" sz="1500" dirty="0"/>
          </a:p>
        </p:txBody>
      </p:sp>
      <p:sp>
        <p:nvSpPr>
          <p:cNvPr id="4" name="Problème 1"/>
          <p:cNvSpPr/>
          <p:nvPr/>
        </p:nvSpPr>
        <p:spPr>
          <a:xfrm>
            <a:off x="457200" y="1508760"/>
            <a:ext cx="2615184" cy="3017520"/>
          </a:xfrm>
          <a:prstGeom prst="roundRect">
            <a:avLst>
              <a:gd name="adj" fmla="val 4196"/>
            </a:avLst>
          </a:prstGeom>
          <a:solidFill>
            <a:schemeClr val="bg2"/>
          </a:solidFill>
          <a:ln w="12700">
            <a:solidFill>
              <a:schemeClr val="bg2"/>
            </a:solidFill>
            <a:prstDash val="solid"/>
          </a:ln>
        </p:spPr>
      </p:sp>
      <p:sp>
        <p:nvSpPr>
          <p:cNvPr id="5" name="Problème 1 rond"/>
          <p:cNvSpPr/>
          <p:nvPr/>
        </p:nvSpPr>
        <p:spPr>
          <a:xfrm>
            <a:off x="731520" y="1783080"/>
            <a:ext cx="731520" cy="731520"/>
          </a:xfrm>
          <a:prstGeom prst="ellipse">
            <a:avLst/>
          </a:prstGeom>
          <a:solidFill>
            <a:srgbClr val="16325C"/>
          </a:solidFill>
          <a:ln w="12700">
            <a:solidFill>
              <a:srgbClr val="16325C"/>
            </a:solidFill>
            <a:prstDash val="solid"/>
          </a:ln>
        </p:spPr>
      </p:sp>
      <p:pic>
        <p:nvPicPr>
          <p:cNvPr id="6" name="Problème 1 icône" descr="preencoded.png">    </p:cNvPr>
          <p:cNvPicPr>
            <a:picLocks noChangeAspect="1"/>
          </p:cNvPicPr>
          <p:nvPr/>
        </p:nvPicPr>
        <p:blipFill>
          <a:blip r:embed="rId1"/>
          <a:stretch>
            <a:fillRect/>
          </a:stretch>
        </p:blipFill>
        <p:spPr>
          <a:xfrm>
            <a:off x="921715" y="1973275"/>
            <a:ext cx="351130" cy="351130"/>
          </a:xfrm>
          <a:prstGeom prst="rect">
            <a:avLst/>
          </a:prstGeom>
        </p:spPr>
      </p:pic>
      <p:sp>
        <p:nvSpPr>
          <p:cNvPr id="7" name="Problème titre"/>
          <p:cNvSpPr txBox="1"/>
          <p:nvPr/>
        </p:nvSpPr>
        <p:spPr>
          <a:xfrm>
            <a:off x="731520" y="2697480"/>
            <a:ext cx="2103120" cy="640080"/>
          </a:xfrm>
          <a:prstGeom prst="rect">
            <a:avLst/>
          </a:prstGeom>
          <a:noFill/>
          <a:ln/>
        </p:spPr>
        <p:txBody>
          <a:bodyPr wrap="square" lIns="0" tIns="0" rIns="0" bIns="0" rtlCol="0" anchor="t"/>
          <a:lstStyle/>
          <a:p>
            <a:pPr indent="0" marL="0">
              <a:buNone/>
            </a:pPr>
            <a:r>
              <a:rPr lang="en-US" sz="1700" b="1" dirty="0">
                <a:solidFill>
                  <a:schemeClr val="tx2"/>
                </a:solidFill>
              </a:rPr>
              <a:t>Chaque caisse a ses propres chiffres</a:t>
            </a:r>
            <a:endParaRPr lang="en-US" sz="1700" dirty="0"/>
          </a:p>
        </p:txBody>
      </p:sp>
      <p:sp>
        <p:nvSpPr>
          <p:cNvPr id="8" name="Problème texte"/>
          <p:cNvSpPr txBox="1"/>
          <p:nvPr/>
        </p:nvSpPr>
        <p:spPr>
          <a:xfrm>
            <a:off x="731520" y="3383280"/>
            <a:ext cx="2103120" cy="1005840"/>
          </a:xfrm>
          <a:prstGeom prst="rect">
            <a:avLst/>
          </a:prstGeom>
          <a:noFill/>
          <a:ln/>
        </p:spPr>
        <p:txBody>
          <a:bodyPr wrap="square" lIns="0" tIns="0" rIns="0" bIns="0" rtlCol="0" anchor="t"/>
          <a:lstStyle/>
          <a:p>
            <a:pPr indent="0" marL="0">
              <a:buNone/>
            </a:pPr>
            <a:r>
              <a:rPr lang="en-US" sz="1400" dirty="0">
                <a:solidFill>
                  <a:schemeClr val="tx1"/>
                </a:solidFill>
              </a:rPr>
              <a:t>Deux caisses, deux cahiers ou deux fichiers : personne ne voit le total exact de la journée.</a:t>
            </a:r>
            <a:endParaRPr lang="en-US" sz="1400" dirty="0"/>
          </a:p>
        </p:txBody>
      </p:sp>
      <p:sp>
        <p:nvSpPr>
          <p:cNvPr id="9" name="Problème 2"/>
          <p:cNvSpPr/>
          <p:nvPr/>
        </p:nvSpPr>
        <p:spPr>
          <a:xfrm>
            <a:off x="3264408" y="1508760"/>
            <a:ext cx="2615184" cy="3017520"/>
          </a:xfrm>
          <a:prstGeom prst="roundRect">
            <a:avLst>
              <a:gd name="adj" fmla="val 4196"/>
            </a:avLst>
          </a:prstGeom>
          <a:solidFill>
            <a:schemeClr val="bg2"/>
          </a:solidFill>
          <a:ln w="12700">
            <a:solidFill>
              <a:schemeClr val="bg2"/>
            </a:solidFill>
            <a:prstDash val="solid"/>
          </a:ln>
        </p:spPr>
      </p:sp>
      <p:sp>
        <p:nvSpPr>
          <p:cNvPr id="10" name="Problème 2 rond"/>
          <p:cNvSpPr/>
          <p:nvPr/>
        </p:nvSpPr>
        <p:spPr>
          <a:xfrm>
            <a:off x="3538728" y="1783080"/>
            <a:ext cx="731520" cy="731520"/>
          </a:xfrm>
          <a:prstGeom prst="ellipse">
            <a:avLst/>
          </a:prstGeom>
          <a:solidFill>
            <a:srgbClr val="16325C"/>
          </a:solidFill>
          <a:ln w="12700">
            <a:solidFill>
              <a:srgbClr val="16325C"/>
            </a:solidFill>
            <a:prstDash val="solid"/>
          </a:ln>
        </p:spPr>
      </p:sp>
      <p:pic>
        <p:nvPicPr>
          <p:cNvPr id="11" name="Problème 2 icône" descr="preencoded.png">    </p:cNvPr>
          <p:cNvPicPr>
            <a:picLocks noChangeAspect="1"/>
          </p:cNvPicPr>
          <p:nvPr/>
        </p:nvPicPr>
        <p:blipFill>
          <a:blip r:embed="rId2"/>
          <a:stretch>
            <a:fillRect/>
          </a:stretch>
        </p:blipFill>
        <p:spPr>
          <a:xfrm>
            <a:off x="3728923" y="1973275"/>
            <a:ext cx="351130" cy="351130"/>
          </a:xfrm>
          <a:prstGeom prst="rect">
            <a:avLst/>
          </a:prstGeom>
        </p:spPr>
      </p:pic>
      <p:sp>
        <p:nvSpPr>
          <p:cNvPr id="12" name="Problème titre"/>
          <p:cNvSpPr txBox="1"/>
          <p:nvPr/>
        </p:nvSpPr>
        <p:spPr>
          <a:xfrm>
            <a:off x="3538728" y="2697480"/>
            <a:ext cx="2103120" cy="640080"/>
          </a:xfrm>
          <a:prstGeom prst="rect">
            <a:avLst/>
          </a:prstGeom>
          <a:noFill/>
          <a:ln/>
        </p:spPr>
        <p:txBody>
          <a:bodyPr wrap="square" lIns="0" tIns="0" rIns="0" bIns="0" rtlCol="0" anchor="t"/>
          <a:lstStyle/>
          <a:p>
            <a:pPr indent="0" marL="0">
              <a:buNone/>
            </a:pPr>
            <a:r>
              <a:rPr lang="en-US" sz="1700" b="1" dirty="0">
                <a:solidFill>
                  <a:schemeClr val="tx2"/>
                </a:solidFill>
              </a:rPr>
              <a:t>Le stock ne correspond plus</a:t>
            </a:r>
            <a:endParaRPr lang="en-US" sz="1700" dirty="0"/>
          </a:p>
        </p:txBody>
      </p:sp>
      <p:sp>
        <p:nvSpPr>
          <p:cNvPr id="13" name="Problème texte"/>
          <p:cNvSpPr txBox="1"/>
          <p:nvPr/>
        </p:nvSpPr>
        <p:spPr>
          <a:xfrm>
            <a:off x="3538728" y="3383280"/>
            <a:ext cx="2103120" cy="1005840"/>
          </a:xfrm>
          <a:prstGeom prst="rect">
            <a:avLst/>
          </a:prstGeom>
          <a:noFill/>
          <a:ln/>
        </p:spPr>
        <p:txBody>
          <a:bodyPr wrap="square" lIns="0" tIns="0" rIns="0" bIns="0" rtlCol="0" anchor="t"/>
          <a:lstStyle/>
          <a:p>
            <a:pPr indent="0" marL="0">
              <a:buNone/>
            </a:pPr>
            <a:r>
              <a:rPr lang="en-US" sz="1400" dirty="0">
                <a:solidFill>
                  <a:schemeClr val="tx1"/>
                </a:solidFill>
              </a:rPr>
              <a:t>Le dépôt dit une chose, la boutique une autre. On découvre les ruptures trop tard.</a:t>
            </a:r>
            <a:endParaRPr lang="en-US" sz="1400" dirty="0"/>
          </a:p>
        </p:txBody>
      </p:sp>
      <p:sp>
        <p:nvSpPr>
          <p:cNvPr id="14" name="Problème 3"/>
          <p:cNvSpPr/>
          <p:nvPr/>
        </p:nvSpPr>
        <p:spPr>
          <a:xfrm>
            <a:off x="6071616" y="1508760"/>
            <a:ext cx="2615184" cy="3017520"/>
          </a:xfrm>
          <a:prstGeom prst="roundRect">
            <a:avLst>
              <a:gd name="adj" fmla="val 4196"/>
            </a:avLst>
          </a:prstGeom>
          <a:solidFill>
            <a:schemeClr val="bg2"/>
          </a:solidFill>
          <a:ln w="12700">
            <a:solidFill>
              <a:schemeClr val="bg2"/>
            </a:solidFill>
            <a:prstDash val="solid"/>
          </a:ln>
        </p:spPr>
      </p:sp>
      <p:sp>
        <p:nvSpPr>
          <p:cNvPr id="15" name="Problème 3 rond"/>
          <p:cNvSpPr/>
          <p:nvPr/>
        </p:nvSpPr>
        <p:spPr>
          <a:xfrm>
            <a:off x="6345936" y="1783080"/>
            <a:ext cx="731520" cy="731520"/>
          </a:xfrm>
          <a:prstGeom prst="ellipse">
            <a:avLst/>
          </a:prstGeom>
          <a:solidFill>
            <a:srgbClr val="16325C"/>
          </a:solidFill>
          <a:ln w="12700">
            <a:solidFill>
              <a:srgbClr val="16325C"/>
            </a:solidFill>
            <a:prstDash val="solid"/>
          </a:ln>
        </p:spPr>
      </p:sp>
      <p:pic>
        <p:nvPicPr>
          <p:cNvPr id="16" name="Problème 3 icône" descr="preencoded.png">    </p:cNvPr>
          <p:cNvPicPr>
            <a:picLocks noChangeAspect="1"/>
          </p:cNvPicPr>
          <p:nvPr/>
        </p:nvPicPr>
        <p:blipFill>
          <a:blip r:embed="rId3"/>
          <a:stretch>
            <a:fillRect/>
          </a:stretch>
        </p:blipFill>
        <p:spPr>
          <a:xfrm>
            <a:off x="6536131" y="1973275"/>
            <a:ext cx="351130" cy="351130"/>
          </a:xfrm>
          <a:prstGeom prst="rect">
            <a:avLst/>
          </a:prstGeom>
        </p:spPr>
      </p:pic>
      <p:sp>
        <p:nvSpPr>
          <p:cNvPr id="17" name="Problème titre"/>
          <p:cNvSpPr txBox="1"/>
          <p:nvPr/>
        </p:nvSpPr>
        <p:spPr>
          <a:xfrm>
            <a:off x="6345936" y="2697480"/>
            <a:ext cx="2103120" cy="640080"/>
          </a:xfrm>
          <a:prstGeom prst="rect">
            <a:avLst/>
          </a:prstGeom>
          <a:noFill/>
          <a:ln/>
        </p:spPr>
        <p:txBody>
          <a:bodyPr wrap="square" lIns="0" tIns="0" rIns="0" bIns="0" rtlCol="0" anchor="t"/>
          <a:lstStyle/>
          <a:p>
            <a:pPr indent="0" marL="0">
              <a:buNone/>
            </a:pPr>
            <a:r>
              <a:rPr lang="en-US" sz="1700" b="1" dirty="0">
                <a:solidFill>
                  <a:schemeClr val="tx2"/>
                </a:solidFill>
              </a:rPr>
              <a:t>La comptabilité se refait à la main</a:t>
            </a:r>
            <a:endParaRPr lang="en-US" sz="1700" dirty="0"/>
          </a:p>
        </p:txBody>
      </p:sp>
      <p:sp>
        <p:nvSpPr>
          <p:cNvPr id="18" name="Problème texte"/>
          <p:cNvSpPr txBox="1"/>
          <p:nvPr/>
        </p:nvSpPr>
        <p:spPr>
          <a:xfrm>
            <a:off x="6345936" y="3383280"/>
            <a:ext cx="2103120" cy="1005840"/>
          </a:xfrm>
          <a:prstGeom prst="rect">
            <a:avLst/>
          </a:prstGeom>
          <a:noFill/>
          <a:ln/>
        </p:spPr>
        <p:txBody>
          <a:bodyPr wrap="square" lIns="0" tIns="0" rIns="0" bIns="0" rtlCol="0" anchor="t"/>
          <a:lstStyle/>
          <a:p>
            <a:pPr indent="0" marL="0">
              <a:buNone/>
            </a:pPr>
            <a:r>
              <a:rPr lang="en-US" sz="1400" dirty="0">
                <a:solidFill>
                  <a:schemeClr val="tx1"/>
                </a:solidFill>
              </a:rPr>
              <a:t>En fin de mois, il faut tout recompter et tout recopier, avec le risque d'erreurs.</a:t>
            </a:r>
            <a:endParaRPr lang="en-US" sz="14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algn="ctr" indent="0" marL="0">
              <a:buNone/>
            </a:pPr>
            <a:r>
              <a:rPr lang="en-US" sz="2800" b="1" dirty="0">
                <a:solidFill>
                  <a:schemeClr val="tx2"/>
                </a:solidFill>
              </a:rPr>
              <a:t>La solution : un seul « cerveau » pour tout le commerce</a:t>
            </a:r>
            <a:endParaRPr lang="en-US" sz="2800" dirty="0"/>
          </a:p>
        </p:txBody>
      </p:sp>
      <p:sp>
        <p:nvSpPr>
          <p:cNvPr id="3" name="Liaison réseau"/>
          <p:cNvSpPr/>
          <p:nvPr/>
        </p:nvSpPr>
        <p:spPr>
          <a:xfrm>
            <a:off x="978408" y="1554480"/>
            <a:ext cx="1353312" cy="1234440"/>
          </a:xfrm>
          <a:prstGeom prst="line">
            <a:avLst/>
          </a:prstGeom>
          <a:noFill/>
          <a:ln w="31750">
            <a:solidFill>
              <a:srgbClr val="D5DEEA"/>
            </a:solidFill>
            <a:prstDash val="dash"/>
          </a:ln>
        </p:spPr>
      </p:sp>
      <p:sp>
        <p:nvSpPr>
          <p:cNvPr id="4" name="Liaison réseau"/>
          <p:cNvSpPr/>
          <p:nvPr/>
        </p:nvSpPr>
        <p:spPr>
          <a:xfrm flipH="1">
            <a:off x="2331720" y="1554480"/>
            <a:ext cx="1344168" cy="1234440"/>
          </a:xfrm>
          <a:prstGeom prst="line">
            <a:avLst/>
          </a:prstGeom>
          <a:noFill/>
          <a:ln w="31750">
            <a:solidFill>
              <a:srgbClr val="D5DEEA"/>
            </a:solidFill>
            <a:prstDash val="dash"/>
          </a:ln>
        </p:spPr>
      </p:sp>
      <p:sp>
        <p:nvSpPr>
          <p:cNvPr id="5" name="Liaison réseau"/>
          <p:cNvSpPr/>
          <p:nvPr/>
        </p:nvSpPr>
        <p:spPr>
          <a:xfrm flipH="1">
            <a:off x="978408" y="2788920"/>
            <a:ext cx="1353312" cy="1234440"/>
          </a:xfrm>
          <a:prstGeom prst="line">
            <a:avLst/>
          </a:prstGeom>
          <a:noFill/>
          <a:ln w="31750">
            <a:solidFill>
              <a:srgbClr val="D5DEEA"/>
            </a:solidFill>
            <a:prstDash val="dash"/>
          </a:ln>
        </p:spPr>
      </p:sp>
      <p:sp>
        <p:nvSpPr>
          <p:cNvPr id="6" name="Liaison réseau"/>
          <p:cNvSpPr/>
          <p:nvPr/>
        </p:nvSpPr>
        <p:spPr>
          <a:xfrm>
            <a:off x="2331720" y="2788920"/>
            <a:ext cx="1344168" cy="1234440"/>
          </a:xfrm>
          <a:prstGeom prst="line">
            <a:avLst/>
          </a:prstGeom>
          <a:noFill/>
          <a:ln w="31750">
            <a:solidFill>
              <a:srgbClr val="D5DEEA"/>
            </a:solidFill>
            <a:prstDash val="dash"/>
          </a:ln>
        </p:spPr>
      </p:sp>
      <p:sp>
        <p:nvSpPr>
          <p:cNvPr id="7" name="Caisse 1"/>
          <p:cNvSpPr/>
          <p:nvPr/>
        </p:nvSpPr>
        <p:spPr>
          <a:xfrm>
            <a:off x="411480" y="1234440"/>
            <a:ext cx="1143000" cy="640080"/>
          </a:xfrm>
          <a:prstGeom prst="roundRect">
            <a:avLst>
              <a:gd name="adj" fmla="val 17143"/>
            </a:avLst>
          </a:prstGeom>
          <a:solidFill>
            <a:schemeClr val="bg2"/>
          </a:solidFill>
          <a:ln w="12700">
            <a:solidFill>
              <a:schemeClr val="bg2"/>
            </a:solidFill>
            <a:prstDash val="solid"/>
          </a:ln>
        </p:spPr>
      </p:sp>
      <p:pic>
        <p:nvPicPr>
          <p:cNvPr id="8" name="Caisse 1 icône" descr="preencoded.png">    </p:cNvPr>
          <p:cNvPicPr>
            <a:picLocks noChangeAspect="1"/>
          </p:cNvPicPr>
          <p:nvPr/>
        </p:nvPicPr>
        <p:blipFill>
          <a:blip r:embed="rId1"/>
          <a:stretch>
            <a:fillRect/>
          </a:stretch>
        </p:blipFill>
        <p:spPr>
          <a:xfrm>
            <a:off x="502920" y="1417320"/>
            <a:ext cx="274320" cy="274320"/>
          </a:xfrm>
          <a:prstGeom prst="rect">
            <a:avLst/>
          </a:prstGeom>
        </p:spPr>
      </p:pic>
      <p:sp>
        <p:nvSpPr>
          <p:cNvPr id="9" name="Caisse 1"/>
          <p:cNvSpPr txBox="1"/>
          <p:nvPr/>
        </p:nvSpPr>
        <p:spPr>
          <a:xfrm>
            <a:off x="822960" y="1234440"/>
            <a:ext cx="713232" cy="640080"/>
          </a:xfrm>
          <a:prstGeom prst="rect">
            <a:avLst/>
          </a:prstGeom>
          <a:noFill/>
          <a:ln/>
        </p:spPr>
        <p:txBody>
          <a:bodyPr wrap="square" lIns="0" tIns="0" rIns="0" bIns="0" rtlCol="0" anchor="ctr"/>
          <a:lstStyle/>
          <a:p>
            <a:pPr indent="0" marL="0">
              <a:buNone/>
            </a:pPr>
            <a:r>
              <a:rPr lang="en-US" sz="1200" b="1" dirty="0">
                <a:solidFill>
                  <a:schemeClr val="tx2"/>
                </a:solidFill>
              </a:rPr>
              <a:t>Caisse 1</a:t>
            </a:r>
            <a:endParaRPr lang="en-US" sz="1200" dirty="0"/>
          </a:p>
        </p:txBody>
      </p:sp>
      <p:sp>
        <p:nvSpPr>
          <p:cNvPr id="10" name="Caisse 2"/>
          <p:cNvSpPr/>
          <p:nvPr/>
        </p:nvSpPr>
        <p:spPr>
          <a:xfrm>
            <a:off x="3108960" y="1234440"/>
            <a:ext cx="1143000" cy="640080"/>
          </a:xfrm>
          <a:prstGeom prst="roundRect">
            <a:avLst>
              <a:gd name="adj" fmla="val 17143"/>
            </a:avLst>
          </a:prstGeom>
          <a:solidFill>
            <a:schemeClr val="bg2"/>
          </a:solidFill>
          <a:ln w="12700">
            <a:solidFill>
              <a:schemeClr val="bg2"/>
            </a:solidFill>
            <a:prstDash val="solid"/>
          </a:ln>
        </p:spPr>
      </p:sp>
      <p:pic>
        <p:nvPicPr>
          <p:cNvPr id="11" name="Caisse 2 icône" descr="preencoded.png">    </p:cNvPr>
          <p:cNvPicPr>
            <a:picLocks noChangeAspect="1"/>
          </p:cNvPicPr>
          <p:nvPr/>
        </p:nvPicPr>
        <p:blipFill>
          <a:blip r:embed="rId2"/>
          <a:stretch>
            <a:fillRect/>
          </a:stretch>
        </p:blipFill>
        <p:spPr>
          <a:xfrm>
            <a:off x="3200400" y="1417320"/>
            <a:ext cx="274320" cy="274320"/>
          </a:xfrm>
          <a:prstGeom prst="rect">
            <a:avLst/>
          </a:prstGeom>
        </p:spPr>
      </p:pic>
      <p:sp>
        <p:nvSpPr>
          <p:cNvPr id="12" name="Caisse 2"/>
          <p:cNvSpPr txBox="1"/>
          <p:nvPr/>
        </p:nvSpPr>
        <p:spPr>
          <a:xfrm>
            <a:off x="3520440" y="1234440"/>
            <a:ext cx="713232" cy="640080"/>
          </a:xfrm>
          <a:prstGeom prst="rect">
            <a:avLst/>
          </a:prstGeom>
          <a:noFill/>
          <a:ln/>
        </p:spPr>
        <p:txBody>
          <a:bodyPr wrap="square" lIns="0" tIns="0" rIns="0" bIns="0" rtlCol="0" anchor="ctr"/>
          <a:lstStyle/>
          <a:p>
            <a:pPr indent="0" marL="0">
              <a:buNone/>
            </a:pPr>
            <a:r>
              <a:rPr lang="en-US" sz="1200" b="1" dirty="0">
                <a:solidFill>
                  <a:schemeClr val="tx2"/>
                </a:solidFill>
              </a:rPr>
              <a:t>Caisse 2</a:t>
            </a:r>
            <a:endParaRPr lang="en-US" sz="1200" dirty="0"/>
          </a:p>
        </p:txBody>
      </p:sp>
      <p:sp>
        <p:nvSpPr>
          <p:cNvPr id="13" name="Dépôt"/>
          <p:cNvSpPr/>
          <p:nvPr/>
        </p:nvSpPr>
        <p:spPr>
          <a:xfrm>
            <a:off x="411480" y="3703320"/>
            <a:ext cx="1143000" cy="640080"/>
          </a:xfrm>
          <a:prstGeom prst="roundRect">
            <a:avLst>
              <a:gd name="adj" fmla="val 17143"/>
            </a:avLst>
          </a:prstGeom>
          <a:solidFill>
            <a:schemeClr val="bg2"/>
          </a:solidFill>
          <a:ln w="12700">
            <a:solidFill>
              <a:schemeClr val="bg2"/>
            </a:solidFill>
            <a:prstDash val="solid"/>
          </a:ln>
        </p:spPr>
      </p:sp>
      <p:pic>
        <p:nvPicPr>
          <p:cNvPr id="14" name="Dépôt icône" descr="preencoded.png">    </p:cNvPr>
          <p:cNvPicPr>
            <a:picLocks noChangeAspect="1"/>
          </p:cNvPicPr>
          <p:nvPr/>
        </p:nvPicPr>
        <p:blipFill>
          <a:blip r:embed="rId3"/>
          <a:stretch>
            <a:fillRect/>
          </a:stretch>
        </p:blipFill>
        <p:spPr>
          <a:xfrm>
            <a:off x="502920" y="3886200"/>
            <a:ext cx="274320" cy="274320"/>
          </a:xfrm>
          <a:prstGeom prst="rect">
            <a:avLst/>
          </a:prstGeom>
        </p:spPr>
      </p:pic>
      <p:sp>
        <p:nvSpPr>
          <p:cNvPr id="15" name="Dépôt"/>
          <p:cNvSpPr txBox="1"/>
          <p:nvPr/>
        </p:nvSpPr>
        <p:spPr>
          <a:xfrm>
            <a:off x="822960" y="3703320"/>
            <a:ext cx="713232" cy="640080"/>
          </a:xfrm>
          <a:prstGeom prst="rect">
            <a:avLst/>
          </a:prstGeom>
          <a:noFill/>
          <a:ln/>
        </p:spPr>
        <p:txBody>
          <a:bodyPr wrap="square" lIns="0" tIns="0" rIns="0" bIns="0" rtlCol="0" anchor="ctr"/>
          <a:lstStyle/>
          <a:p>
            <a:pPr indent="0" marL="0">
              <a:buNone/>
            </a:pPr>
            <a:r>
              <a:rPr lang="en-US" sz="1200" b="1" dirty="0">
                <a:solidFill>
                  <a:schemeClr val="tx2"/>
                </a:solidFill>
              </a:rPr>
              <a:t>Dépôt</a:t>
            </a:r>
            <a:endParaRPr lang="en-US" sz="1200" dirty="0"/>
          </a:p>
        </p:txBody>
      </p:sp>
      <p:sp>
        <p:nvSpPr>
          <p:cNvPr id="16" name="Bureau"/>
          <p:cNvSpPr/>
          <p:nvPr/>
        </p:nvSpPr>
        <p:spPr>
          <a:xfrm>
            <a:off x="3108960" y="3703320"/>
            <a:ext cx="1143000" cy="640080"/>
          </a:xfrm>
          <a:prstGeom prst="roundRect">
            <a:avLst>
              <a:gd name="adj" fmla="val 17143"/>
            </a:avLst>
          </a:prstGeom>
          <a:solidFill>
            <a:schemeClr val="bg2"/>
          </a:solidFill>
          <a:ln w="12700">
            <a:solidFill>
              <a:schemeClr val="bg2"/>
            </a:solidFill>
            <a:prstDash val="solid"/>
          </a:ln>
        </p:spPr>
      </p:sp>
      <p:pic>
        <p:nvPicPr>
          <p:cNvPr id="17" name="Bureau icône" descr="preencoded.png">    </p:cNvPr>
          <p:cNvPicPr>
            <a:picLocks noChangeAspect="1"/>
          </p:cNvPicPr>
          <p:nvPr/>
        </p:nvPicPr>
        <p:blipFill>
          <a:blip r:embed="rId4"/>
          <a:stretch>
            <a:fillRect/>
          </a:stretch>
        </p:blipFill>
        <p:spPr>
          <a:xfrm>
            <a:off x="3200400" y="3886200"/>
            <a:ext cx="274320" cy="274320"/>
          </a:xfrm>
          <a:prstGeom prst="rect">
            <a:avLst/>
          </a:prstGeom>
        </p:spPr>
      </p:pic>
      <p:sp>
        <p:nvSpPr>
          <p:cNvPr id="18" name="Bureau"/>
          <p:cNvSpPr txBox="1"/>
          <p:nvPr/>
        </p:nvSpPr>
        <p:spPr>
          <a:xfrm>
            <a:off x="3520440" y="3703320"/>
            <a:ext cx="713232" cy="640080"/>
          </a:xfrm>
          <a:prstGeom prst="rect">
            <a:avLst/>
          </a:prstGeom>
          <a:noFill/>
          <a:ln/>
        </p:spPr>
        <p:txBody>
          <a:bodyPr wrap="square" lIns="0" tIns="0" rIns="0" bIns="0" rtlCol="0" anchor="ctr"/>
          <a:lstStyle/>
          <a:p>
            <a:pPr indent="0" marL="0">
              <a:buNone/>
            </a:pPr>
            <a:r>
              <a:rPr lang="en-US" sz="1200" b="1" dirty="0">
                <a:solidFill>
                  <a:schemeClr val="tx2"/>
                </a:solidFill>
              </a:rPr>
              <a:t>Bureau</a:t>
            </a:r>
            <a:endParaRPr lang="en-US" sz="1200" dirty="0"/>
          </a:p>
        </p:txBody>
      </p:sp>
      <p:sp>
        <p:nvSpPr>
          <p:cNvPr id="19" name="Serveur"/>
          <p:cNvSpPr/>
          <p:nvPr/>
        </p:nvSpPr>
        <p:spPr>
          <a:xfrm>
            <a:off x="1463040" y="2286000"/>
            <a:ext cx="1737360" cy="1005840"/>
          </a:xfrm>
          <a:prstGeom prst="roundRect">
            <a:avLst>
              <a:gd name="adj" fmla="val 12727"/>
            </a:avLst>
          </a:prstGeom>
          <a:solidFill>
            <a:schemeClr val="tx2"/>
          </a:solidFill>
          <a:ln w="12700">
            <a:solidFill>
              <a:schemeClr val="tx2"/>
            </a:solidFill>
            <a:prstDash val="solid"/>
          </a:ln>
        </p:spPr>
      </p:sp>
      <p:pic>
        <p:nvPicPr>
          <p:cNvPr id="20" name="Serveur icône" descr="preencoded.png">    </p:cNvPr>
          <p:cNvPicPr>
            <a:picLocks noChangeAspect="1"/>
          </p:cNvPicPr>
          <p:nvPr/>
        </p:nvPicPr>
        <p:blipFill>
          <a:blip r:embed="rId5"/>
          <a:stretch>
            <a:fillRect/>
          </a:stretch>
        </p:blipFill>
        <p:spPr>
          <a:xfrm>
            <a:off x="1600200" y="2587752"/>
            <a:ext cx="402336" cy="402336"/>
          </a:xfrm>
          <a:prstGeom prst="rect">
            <a:avLst/>
          </a:prstGeom>
        </p:spPr>
      </p:pic>
      <p:sp>
        <p:nvSpPr>
          <p:cNvPr id="21" name="Serveur texte"/>
          <p:cNvSpPr txBox="1"/>
          <p:nvPr/>
        </p:nvSpPr>
        <p:spPr>
          <a:xfrm>
            <a:off x="2075688" y="2331720"/>
            <a:ext cx="1097280" cy="914400"/>
          </a:xfrm>
          <a:prstGeom prst="rect">
            <a:avLst/>
          </a:prstGeom>
          <a:noFill/>
          <a:ln/>
        </p:spPr>
        <p:txBody>
          <a:bodyPr wrap="square" lIns="0" tIns="0" rIns="0" bIns="0" rtlCol="0" anchor="ctr"/>
          <a:lstStyle/>
          <a:p>
            <a:pPr indent="0" marL="0">
              <a:buNone/>
            </a:pPr>
            <a:r>
              <a:rPr lang="en-US" sz="1500" b="1" dirty="0">
                <a:solidFill>
                  <a:schemeClr val="bg1"/>
                </a:solidFill>
              </a:rPr>
              <a:t>Serveur</a:t>
            </a:r>
            <a:endParaRPr lang="en-US" sz="1500" dirty="0"/>
          </a:p>
          <a:p>
            <a:pPr indent="0" marL="0">
              <a:buNone/>
            </a:pPr>
            <a:r>
              <a:rPr lang="en-US" sz="1100" dirty="0">
                <a:solidFill>
                  <a:schemeClr val="bg1"/>
                </a:solidFill>
              </a:rPr>
              <a:t>garde toutes les données</a:t>
            </a:r>
            <a:endParaRPr lang="en-US" sz="1500" dirty="0"/>
          </a:p>
        </p:txBody>
      </p:sp>
      <p:sp>
        <p:nvSpPr>
          <p:cNvPr id="22" name="Explication"/>
          <p:cNvSpPr txBox="1"/>
          <p:nvPr/>
        </p:nvSpPr>
        <p:spPr>
          <a:xfrm>
            <a:off x="4846320" y="1143000"/>
            <a:ext cx="3840480" cy="3474720"/>
          </a:xfrm>
          <a:prstGeom prst="rect">
            <a:avLst/>
          </a:prstGeom>
          <a:noFill/>
          <a:ln/>
        </p:spPr>
        <p:txBody>
          <a:bodyPr wrap="square" lIns="0" tIns="0" rIns="0" bIns="0" rtlCol="0" anchor="t"/>
          <a:lstStyle/>
          <a:p>
            <a:pPr indent="0" marL="0">
              <a:buNone/>
            </a:pPr>
            <a:r>
              <a:rPr lang="en-US" sz="1600" b="1" dirty="0">
                <a:solidFill>
                  <a:schemeClr val="tx2"/>
                </a:solidFill>
              </a:rPr>
              <a:t>Un ordinateur serveur garde tout</a:t>
            </a:r>
            <a:endParaRPr lang="en-US" sz="1600" dirty="0"/>
          </a:p>
          <a:p>
            <a:pPr indent="0" marL="0">
              <a:spcAft>
                <a:spcPts val="1000"/>
              </a:spcAft>
              <a:buNone/>
            </a:pPr>
            <a:r>
              <a:rPr lang="en-US" sz="1400" dirty="0">
                <a:solidFill>
                  <a:schemeClr val="tx1"/>
                </a:solidFill>
              </a:rPr>
              <a:t>Chaque caisse s'y connecte par le réseau du magasin. Il n'y a plus qu'une seule version des chiffres.</a:t>
            </a:r>
            <a:endParaRPr lang="en-US" sz="1600" dirty="0"/>
          </a:p>
          <a:p>
            <a:pPr indent="0" marL="0">
              <a:buNone/>
            </a:pPr>
            <a:r>
              <a:rPr lang="en-US" sz="1600" b="1" dirty="0">
                <a:solidFill>
                  <a:schemeClr val="tx2"/>
                </a:solidFill>
              </a:rPr>
              <a:t>Chaque vente met tout à jour, tout de suite</a:t>
            </a:r>
            <a:endParaRPr lang="en-US" sz="1600" dirty="0"/>
          </a:p>
          <a:p>
            <a:pPr indent="0" marL="0">
              <a:spcAft>
                <a:spcPts val="1000"/>
              </a:spcAft>
              <a:buNone/>
            </a:pPr>
            <a:r>
              <a:rPr lang="en-US" sz="1400" dirty="0">
                <a:solidFill>
                  <a:schemeClr val="tx1"/>
                </a:solidFill>
              </a:rPr>
              <a:t>Le stock du bon dépôt, la caisse et la comptabilité se mettent à jour au moment de la vente.</a:t>
            </a:r>
            <a:endParaRPr lang="en-US" sz="1600" dirty="0"/>
          </a:p>
          <a:p>
            <a:pPr indent="0" marL="0">
              <a:buNone/>
            </a:pPr>
            <a:r>
              <a:rPr lang="en-US" sz="1600" b="1" dirty="0">
                <a:solidFill>
                  <a:schemeClr val="tx2"/>
                </a:solidFill>
              </a:rPr>
              <a:t>Pas besoin d'Internet</a:t>
            </a:r>
            <a:endParaRPr lang="en-US" sz="1600" dirty="0"/>
          </a:p>
          <a:p>
            <a:pPr indent="0" marL="0">
              <a:spcAft>
                <a:spcPts val="1000"/>
              </a:spcAft>
              <a:buNone/>
            </a:pPr>
            <a:r>
              <a:rPr lang="en-US" sz="1400" dirty="0">
                <a:solidFill>
                  <a:schemeClr val="tx1"/>
                </a:solidFill>
              </a:rPr>
              <a:t>Tout fonctionne en réseau local (Wi-Fi ou câble), et une clé réseau protège l'accès.</a:t>
            </a:r>
            <a:endParaRPr lang="en-US" sz="16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algn="ctr" indent="0" marL="0">
              <a:buNone/>
            </a:pPr>
            <a:r>
              <a:rPr lang="en-US" sz="2800" b="1" dirty="0">
                <a:solidFill>
                  <a:schemeClr val="tx2"/>
                </a:solidFill>
              </a:rPr>
              <a:t>Le parcours d'une marchandise, de l'achat à la Zakât</a:t>
            </a:r>
            <a:endParaRPr lang="en-US" sz="2800" dirty="0"/>
          </a:p>
        </p:txBody>
      </p:sp>
      <p:sp>
        <p:nvSpPr>
          <p:cNvPr id="3" name="Étape 1"/>
          <p:cNvSpPr/>
          <p:nvPr/>
        </p:nvSpPr>
        <p:spPr>
          <a:xfrm>
            <a:off x="457200" y="1188720"/>
            <a:ext cx="1261872" cy="2926080"/>
          </a:xfrm>
          <a:prstGeom prst="roundRect">
            <a:avLst>
              <a:gd name="adj" fmla="val 8696"/>
            </a:avLst>
          </a:prstGeom>
          <a:solidFill>
            <a:schemeClr val="bg2"/>
          </a:solidFill>
          <a:ln w="12700">
            <a:solidFill>
              <a:schemeClr val="bg2"/>
            </a:solidFill>
            <a:prstDash val="solid"/>
          </a:ln>
        </p:spPr>
      </p:sp>
      <p:sp>
        <p:nvSpPr>
          <p:cNvPr id="4" name="Numéro"/>
          <p:cNvSpPr txBox="1"/>
          <p:nvPr/>
        </p:nvSpPr>
        <p:spPr>
          <a:xfrm>
            <a:off x="594360" y="1325880"/>
            <a:ext cx="365760" cy="365760"/>
          </a:xfrm>
          <a:prstGeom prst="rect">
            <a:avLst/>
          </a:prstGeom>
          <a:noFill/>
          <a:ln/>
        </p:spPr>
        <p:txBody>
          <a:bodyPr wrap="square" lIns="0" tIns="0" rIns="0" bIns="0" rtlCol="0" anchor="ctr"/>
          <a:lstStyle/>
          <a:p>
            <a:pPr indent="0" marL="0">
              <a:buNone/>
            </a:pPr>
            <a:r>
              <a:rPr lang="en-US" sz="2000" b="1" dirty="0">
                <a:solidFill>
                  <a:schemeClr val="accent2"/>
                </a:solidFill>
              </a:rPr>
              <a:t>1</a:t>
            </a:r>
            <a:endParaRPr lang="en-US" sz="2000" dirty="0"/>
          </a:p>
        </p:txBody>
      </p:sp>
      <p:sp>
        <p:nvSpPr>
          <p:cNvPr id="5" name="Achat rond"/>
          <p:cNvSpPr/>
          <p:nvPr/>
        </p:nvSpPr>
        <p:spPr>
          <a:xfrm>
            <a:off x="768096" y="1783080"/>
            <a:ext cx="640080" cy="640080"/>
          </a:xfrm>
          <a:prstGeom prst="ellipse">
            <a:avLst/>
          </a:prstGeom>
          <a:solidFill>
            <a:srgbClr val="16325C"/>
          </a:solidFill>
          <a:ln w="12700">
            <a:solidFill>
              <a:srgbClr val="16325C"/>
            </a:solidFill>
            <a:prstDash val="solid"/>
          </a:ln>
        </p:spPr>
      </p:sp>
      <p:pic>
        <p:nvPicPr>
          <p:cNvPr id="6" name="Achat icône" descr="preencoded.png">    </p:cNvPr>
          <p:cNvPicPr>
            <a:picLocks noChangeAspect="1"/>
          </p:cNvPicPr>
          <p:nvPr/>
        </p:nvPicPr>
        <p:blipFill>
          <a:blip r:embed="rId1"/>
          <a:stretch>
            <a:fillRect/>
          </a:stretch>
        </p:blipFill>
        <p:spPr>
          <a:xfrm>
            <a:off x="934517" y="1949501"/>
            <a:ext cx="307238" cy="307238"/>
          </a:xfrm>
          <a:prstGeom prst="rect">
            <a:avLst/>
          </a:prstGeom>
        </p:spPr>
      </p:pic>
      <p:sp>
        <p:nvSpPr>
          <p:cNvPr id="7" name="Achat"/>
          <p:cNvSpPr txBox="1"/>
          <p:nvPr/>
        </p:nvSpPr>
        <p:spPr>
          <a:xfrm>
            <a:off x="548640" y="2560320"/>
            <a:ext cx="1078992" cy="457200"/>
          </a:xfrm>
          <a:prstGeom prst="rect">
            <a:avLst/>
          </a:prstGeom>
          <a:noFill/>
          <a:ln/>
        </p:spPr>
        <p:txBody>
          <a:bodyPr wrap="square" lIns="0" tIns="0" rIns="0" bIns="0" rtlCol="0" anchor="ctr"/>
          <a:lstStyle/>
          <a:p>
            <a:pPr algn="ctr" indent="0" marL="0">
              <a:buNone/>
            </a:pPr>
            <a:r>
              <a:rPr lang="en-US" sz="1400" b="1" dirty="0">
                <a:solidFill>
                  <a:schemeClr val="tx2"/>
                </a:solidFill>
              </a:rPr>
              <a:t>Achat</a:t>
            </a:r>
            <a:endParaRPr lang="en-US" sz="1400" dirty="0"/>
          </a:p>
        </p:txBody>
      </p:sp>
      <p:sp>
        <p:nvSpPr>
          <p:cNvPr id="8" name="Achat détail"/>
          <p:cNvSpPr txBox="1"/>
          <p:nvPr/>
        </p:nvSpPr>
        <p:spPr>
          <a:xfrm>
            <a:off x="548640" y="3017520"/>
            <a:ext cx="1078992" cy="1005840"/>
          </a:xfrm>
          <a:prstGeom prst="rect">
            <a:avLst/>
          </a:prstGeom>
          <a:noFill/>
          <a:ln/>
        </p:spPr>
        <p:txBody>
          <a:bodyPr wrap="square" lIns="0" tIns="0" rIns="0" bIns="0" rtlCol="0" anchor="t"/>
          <a:lstStyle/>
          <a:p>
            <a:pPr algn="ctr" indent="0" marL="0">
              <a:buNone/>
            </a:pPr>
            <a:r>
              <a:rPr lang="en-US" sz="1200" dirty="0">
                <a:solidFill>
                  <a:schemeClr val="tx1"/>
                </a:solidFill>
              </a:rPr>
              <a:t>La marchandise arrive du fournisseur</a:t>
            </a:r>
            <a:endParaRPr lang="en-US" sz="1200" dirty="0"/>
          </a:p>
        </p:txBody>
      </p:sp>
      <p:sp>
        <p:nvSpPr>
          <p:cNvPr id="9" name="Étape 2"/>
          <p:cNvSpPr/>
          <p:nvPr/>
        </p:nvSpPr>
        <p:spPr>
          <a:xfrm>
            <a:off x="1856232" y="1188720"/>
            <a:ext cx="1261872" cy="2926080"/>
          </a:xfrm>
          <a:prstGeom prst="roundRect">
            <a:avLst>
              <a:gd name="adj" fmla="val 8696"/>
            </a:avLst>
          </a:prstGeom>
          <a:solidFill>
            <a:schemeClr val="bg1"/>
          </a:solidFill>
          <a:ln w="12700">
            <a:solidFill>
              <a:schemeClr val="bg1"/>
            </a:solidFill>
            <a:prstDash val="solid"/>
          </a:ln>
        </p:spPr>
      </p:sp>
      <p:sp>
        <p:nvSpPr>
          <p:cNvPr id="10" name="Contour étape"/>
          <p:cNvSpPr/>
          <p:nvPr/>
        </p:nvSpPr>
        <p:spPr>
          <a:xfrm>
            <a:off x="1856232" y="1188720"/>
            <a:ext cx="1261872" cy="2926080"/>
          </a:xfrm>
          <a:prstGeom prst="roundRect">
            <a:avLst>
              <a:gd name="adj" fmla="val 8696"/>
            </a:avLst>
          </a:prstGeom>
          <a:ln w="12700">
            <a:solidFill>
              <a:srgbClr val="D5DEEA"/>
            </a:solidFill>
            <a:prstDash val="solid"/>
          </a:ln>
        </p:spPr>
      </p:sp>
      <p:sp>
        <p:nvSpPr>
          <p:cNvPr id="11" name="Numéro"/>
          <p:cNvSpPr txBox="1"/>
          <p:nvPr/>
        </p:nvSpPr>
        <p:spPr>
          <a:xfrm>
            <a:off x="1993392" y="1325880"/>
            <a:ext cx="365760" cy="365760"/>
          </a:xfrm>
          <a:prstGeom prst="rect">
            <a:avLst/>
          </a:prstGeom>
          <a:noFill/>
          <a:ln/>
        </p:spPr>
        <p:txBody>
          <a:bodyPr wrap="square" lIns="0" tIns="0" rIns="0" bIns="0" rtlCol="0" anchor="ctr"/>
          <a:lstStyle/>
          <a:p>
            <a:pPr indent="0" marL="0">
              <a:buNone/>
            </a:pPr>
            <a:r>
              <a:rPr lang="en-US" sz="2000" b="1" dirty="0">
                <a:solidFill>
                  <a:schemeClr val="accent2"/>
                </a:solidFill>
              </a:rPr>
              <a:t>2</a:t>
            </a:r>
            <a:endParaRPr lang="en-US" sz="2000" dirty="0"/>
          </a:p>
        </p:txBody>
      </p:sp>
      <p:sp>
        <p:nvSpPr>
          <p:cNvPr id="12" name="Entrepôt rond"/>
          <p:cNvSpPr/>
          <p:nvPr/>
        </p:nvSpPr>
        <p:spPr>
          <a:xfrm>
            <a:off x="2167128" y="1783080"/>
            <a:ext cx="640080" cy="640080"/>
          </a:xfrm>
          <a:prstGeom prst="ellipse">
            <a:avLst/>
          </a:prstGeom>
          <a:solidFill>
            <a:srgbClr val="16325C"/>
          </a:solidFill>
          <a:ln w="12700">
            <a:solidFill>
              <a:srgbClr val="16325C"/>
            </a:solidFill>
            <a:prstDash val="solid"/>
          </a:ln>
        </p:spPr>
      </p:sp>
      <p:pic>
        <p:nvPicPr>
          <p:cNvPr id="13" name="Entrepôt icône" descr="preencoded.png">    </p:cNvPr>
          <p:cNvPicPr>
            <a:picLocks noChangeAspect="1"/>
          </p:cNvPicPr>
          <p:nvPr/>
        </p:nvPicPr>
        <p:blipFill>
          <a:blip r:embed="rId2"/>
          <a:stretch>
            <a:fillRect/>
          </a:stretch>
        </p:blipFill>
        <p:spPr>
          <a:xfrm>
            <a:off x="2333549" y="1949501"/>
            <a:ext cx="307238" cy="307238"/>
          </a:xfrm>
          <a:prstGeom prst="rect">
            <a:avLst/>
          </a:prstGeom>
        </p:spPr>
      </p:pic>
      <p:sp>
        <p:nvSpPr>
          <p:cNvPr id="14" name="Entrepôt"/>
          <p:cNvSpPr txBox="1"/>
          <p:nvPr/>
        </p:nvSpPr>
        <p:spPr>
          <a:xfrm>
            <a:off x="1947672" y="2560320"/>
            <a:ext cx="1078992" cy="457200"/>
          </a:xfrm>
          <a:prstGeom prst="rect">
            <a:avLst/>
          </a:prstGeom>
          <a:noFill/>
          <a:ln/>
        </p:spPr>
        <p:txBody>
          <a:bodyPr wrap="square" lIns="0" tIns="0" rIns="0" bIns="0" rtlCol="0" anchor="ctr"/>
          <a:lstStyle/>
          <a:p>
            <a:pPr algn="ctr" indent="0" marL="0">
              <a:buNone/>
            </a:pPr>
            <a:r>
              <a:rPr lang="en-US" sz="1400" b="1" dirty="0">
                <a:solidFill>
                  <a:schemeClr val="tx2"/>
                </a:solidFill>
              </a:rPr>
              <a:t>Entrepôt</a:t>
            </a:r>
            <a:endParaRPr lang="en-US" sz="1400" dirty="0"/>
          </a:p>
        </p:txBody>
      </p:sp>
      <p:sp>
        <p:nvSpPr>
          <p:cNvPr id="15" name="Entrepôt détail"/>
          <p:cNvSpPr txBox="1"/>
          <p:nvPr/>
        </p:nvSpPr>
        <p:spPr>
          <a:xfrm>
            <a:off x="1947672" y="3017520"/>
            <a:ext cx="1078992" cy="1005840"/>
          </a:xfrm>
          <a:prstGeom prst="rect">
            <a:avLst/>
          </a:prstGeom>
          <a:noFill/>
          <a:ln/>
        </p:spPr>
        <p:txBody>
          <a:bodyPr wrap="square" lIns="0" tIns="0" rIns="0" bIns="0" rtlCol="0" anchor="t"/>
          <a:lstStyle/>
          <a:p>
            <a:pPr algn="ctr" indent="0" marL="0">
              <a:buNone/>
            </a:pPr>
            <a:r>
              <a:rPr lang="en-US" sz="1200" dirty="0">
                <a:solidFill>
                  <a:schemeClr val="tx1"/>
                </a:solidFill>
              </a:rPr>
              <a:t>Elle entre dans le stock du bon dépôt</a:t>
            </a:r>
            <a:endParaRPr lang="en-US" sz="1200" dirty="0"/>
          </a:p>
        </p:txBody>
      </p:sp>
      <p:sp>
        <p:nvSpPr>
          <p:cNvPr id="16" name="Étape 3"/>
          <p:cNvSpPr/>
          <p:nvPr/>
        </p:nvSpPr>
        <p:spPr>
          <a:xfrm>
            <a:off x="3255264" y="1188720"/>
            <a:ext cx="1261872" cy="2926080"/>
          </a:xfrm>
          <a:prstGeom prst="roundRect">
            <a:avLst>
              <a:gd name="adj" fmla="val 8696"/>
            </a:avLst>
          </a:prstGeom>
          <a:solidFill>
            <a:schemeClr val="bg2"/>
          </a:solidFill>
          <a:ln w="12700">
            <a:solidFill>
              <a:schemeClr val="bg2"/>
            </a:solidFill>
            <a:prstDash val="solid"/>
          </a:ln>
        </p:spPr>
      </p:sp>
      <p:sp>
        <p:nvSpPr>
          <p:cNvPr id="17" name="Numéro"/>
          <p:cNvSpPr txBox="1"/>
          <p:nvPr/>
        </p:nvSpPr>
        <p:spPr>
          <a:xfrm>
            <a:off x="3392424" y="1325880"/>
            <a:ext cx="365760" cy="365760"/>
          </a:xfrm>
          <a:prstGeom prst="rect">
            <a:avLst/>
          </a:prstGeom>
          <a:noFill/>
          <a:ln/>
        </p:spPr>
        <p:txBody>
          <a:bodyPr wrap="square" lIns="0" tIns="0" rIns="0" bIns="0" rtlCol="0" anchor="ctr"/>
          <a:lstStyle/>
          <a:p>
            <a:pPr indent="0" marL="0">
              <a:buNone/>
            </a:pPr>
            <a:r>
              <a:rPr lang="en-US" sz="2000" b="1" dirty="0">
                <a:solidFill>
                  <a:schemeClr val="accent2"/>
                </a:solidFill>
              </a:rPr>
              <a:t>3</a:t>
            </a:r>
            <a:endParaRPr lang="en-US" sz="2000" dirty="0"/>
          </a:p>
        </p:txBody>
      </p:sp>
      <p:sp>
        <p:nvSpPr>
          <p:cNvPr id="18" name="Vente en caisse rond"/>
          <p:cNvSpPr/>
          <p:nvPr/>
        </p:nvSpPr>
        <p:spPr>
          <a:xfrm>
            <a:off x="3566160" y="1783080"/>
            <a:ext cx="640080" cy="640080"/>
          </a:xfrm>
          <a:prstGeom prst="ellipse">
            <a:avLst/>
          </a:prstGeom>
          <a:solidFill>
            <a:srgbClr val="16325C"/>
          </a:solidFill>
          <a:ln w="12700">
            <a:solidFill>
              <a:srgbClr val="16325C"/>
            </a:solidFill>
            <a:prstDash val="solid"/>
          </a:ln>
        </p:spPr>
      </p:sp>
      <p:pic>
        <p:nvPicPr>
          <p:cNvPr id="19" name="Vente en caisse icône" descr="preencoded.png">    </p:cNvPr>
          <p:cNvPicPr>
            <a:picLocks noChangeAspect="1"/>
          </p:cNvPicPr>
          <p:nvPr/>
        </p:nvPicPr>
        <p:blipFill>
          <a:blip r:embed="rId3"/>
          <a:stretch>
            <a:fillRect/>
          </a:stretch>
        </p:blipFill>
        <p:spPr>
          <a:xfrm>
            <a:off x="3732581" y="1949501"/>
            <a:ext cx="307238" cy="307238"/>
          </a:xfrm>
          <a:prstGeom prst="rect">
            <a:avLst/>
          </a:prstGeom>
        </p:spPr>
      </p:pic>
      <p:sp>
        <p:nvSpPr>
          <p:cNvPr id="20" name="Vente en caisse"/>
          <p:cNvSpPr txBox="1"/>
          <p:nvPr/>
        </p:nvSpPr>
        <p:spPr>
          <a:xfrm>
            <a:off x="3346704" y="2560320"/>
            <a:ext cx="1078992" cy="457200"/>
          </a:xfrm>
          <a:prstGeom prst="rect">
            <a:avLst/>
          </a:prstGeom>
          <a:noFill/>
          <a:ln/>
        </p:spPr>
        <p:txBody>
          <a:bodyPr wrap="square" lIns="0" tIns="0" rIns="0" bIns="0" rtlCol="0" anchor="ctr"/>
          <a:lstStyle/>
          <a:p>
            <a:pPr algn="ctr" indent="0" marL="0">
              <a:buNone/>
            </a:pPr>
            <a:r>
              <a:rPr lang="en-US" sz="1400" b="1" dirty="0">
                <a:solidFill>
                  <a:schemeClr val="tx2"/>
                </a:solidFill>
              </a:rPr>
              <a:t>Vente en caisse</a:t>
            </a:r>
            <a:endParaRPr lang="en-US" sz="1400" dirty="0"/>
          </a:p>
        </p:txBody>
      </p:sp>
      <p:sp>
        <p:nvSpPr>
          <p:cNvPr id="21" name="Vente en caisse détail"/>
          <p:cNvSpPr txBox="1"/>
          <p:nvPr/>
        </p:nvSpPr>
        <p:spPr>
          <a:xfrm>
            <a:off x="3346704" y="3017520"/>
            <a:ext cx="1078992" cy="1005840"/>
          </a:xfrm>
          <a:prstGeom prst="rect">
            <a:avLst/>
          </a:prstGeom>
          <a:noFill/>
          <a:ln/>
        </p:spPr>
        <p:txBody>
          <a:bodyPr wrap="square" lIns="0" tIns="0" rIns="0" bIns="0" rtlCol="0" anchor="t"/>
          <a:lstStyle/>
          <a:p>
            <a:pPr algn="ctr" indent="0" marL="0">
              <a:buNone/>
            </a:pPr>
            <a:r>
              <a:rPr lang="en-US" sz="1200" dirty="0">
                <a:solidFill>
                  <a:schemeClr val="tx1"/>
                </a:solidFill>
              </a:rPr>
              <a:t>Le caissier scanne et vend l'article</a:t>
            </a:r>
            <a:endParaRPr lang="en-US" sz="1200" dirty="0"/>
          </a:p>
        </p:txBody>
      </p:sp>
      <p:sp>
        <p:nvSpPr>
          <p:cNvPr id="22" name="Étape 4"/>
          <p:cNvSpPr/>
          <p:nvPr/>
        </p:nvSpPr>
        <p:spPr>
          <a:xfrm>
            <a:off x="4654296" y="1188720"/>
            <a:ext cx="1261872" cy="2926080"/>
          </a:xfrm>
          <a:prstGeom prst="roundRect">
            <a:avLst>
              <a:gd name="adj" fmla="val 8696"/>
            </a:avLst>
          </a:prstGeom>
          <a:solidFill>
            <a:schemeClr val="bg1"/>
          </a:solidFill>
          <a:ln w="12700">
            <a:solidFill>
              <a:schemeClr val="bg1"/>
            </a:solidFill>
            <a:prstDash val="solid"/>
          </a:ln>
        </p:spPr>
      </p:sp>
      <p:sp>
        <p:nvSpPr>
          <p:cNvPr id="23" name="Contour étape"/>
          <p:cNvSpPr/>
          <p:nvPr/>
        </p:nvSpPr>
        <p:spPr>
          <a:xfrm>
            <a:off x="4654296" y="1188720"/>
            <a:ext cx="1261872" cy="2926080"/>
          </a:xfrm>
          <a:prstGeom prst="roundRect">
            <a:avLst>
              <a:gd name="adj" fmla="val 8696"/>
            </a:avLst>
          </a:prstGeom>
          <a:ln w="12700">
            <a:solidFill>
              <a:srgbClr val="D5DEEA"/>
            </a:solidFill>
            <a:prstDash val="solid"/>
          </a:ln>
        </p:spPr>
      </p:sp>
      <p:sp>
        <p:nvSpPr>
          <p:cNvPr id="24" name="Numéro"/>
          <p:cNvSpPr txBox="1"/>
          <p:nvPr/>
        </p:nvSpPr>
        <p:spPr>
          <a:xfrm>
            <a:off x="4791456" y="1325880"/>
            <a:ext cx="365760" cy="365760"/>
          </a:xfrm>
          <a:prstGeom prst="rect">
            <a:avLst/>
          </a:prstGeom>
          <a:noFill/>
          <a:ln/>
        </p:spPr>
        <p:txBody>
          <a:bodyPr wrap="square" lIns="0" tIns="0" rIns="0" bIns="0" rtlCol="0" anchor="ctr"/>
          <a:lstStyle/>
          <a:p>
            <a:pPr indent="0" marL="0">
              <a:buNone/>
            </a:pPr>
            <a:r>
              <a:rPr lang="en-US" sz="2000" b="1" dirty="0">
                <a:solidFill>
                  <a:schemeClr val="accent2"/>
                </a:solidFill>
              </a:rPr>
              <a:t>4</a:t>
            </a:r>
            <a:endParaRPr lang="en-US" sz="2000" dirty="0"/>
          </a:p>
        </p:txBody>
      </p:sp>
      <p:sp>
        <p:nvSpPr>
          <p:cNvPr id="25" name="Facture rond"/>
          <p:cNvSpPr/>
          <p:nvPr/>
        </p:nvSpPr>
        <p:spPr>
          <a:xfrm>
            <a:off x="4965192" y="1783080"/>
            <a:ext cx="640080" cy="640080"/>
          </a:xfrm>
          <a:prstGeom prst="ellipse">
            <a:avLst/>
          </a:prstGeom>
          <a:solidFill>
            <a:srgbClr val="16325C"/>
          </a:solidFill>
          <a:ln w="12700">
            <a:solidFill>
              <a:srgbClr val="16325C"/>
            </a:solidFill>
            <a:prstDash val="solid"/>
          </a:ln>
        </p:spPr>
      </p:sp>
      <p:pic>
        <p:nvPicPr>
          <p:cNvPr id="26" name="Facture icône" descr="preencoded.png">    </p:cNvPr>
          <p:cNvPicPr>
            <a:picLocks noChangeAspect="1"/>
          </p:cNvPicPr>
          <p:nvPr/>
        </p:nvPicPr>
        <p:blipFill>
          <a:blip r:embed="rId4"/>
          <a:stretch>
            <a:fillRect/>
          </a:stretch>
        </p:blipFill>
        <p:spPr>
          <a:xfrm>
            <a:off x="5131613" y="1949501"/>
            <a:ext cx="307238" cy="307238"/>
          </a:xfrm>
          <a:prstGeom prst="rect">
            <a:avLst/>
          </a:prstGeom>
        </p:spPr>
      </p:pic>
      <p:sp>
        <p:nvSpPr>
          <p:cNvPr id="27" name="Facture"/>
          <p:cNvSpPr txBox="1"/>
          <p:nvPr/>
        </p:nvSpPr>
        <p:spPr>
          <a:xfrm>
            <a:off x="4745736" y="2560320"/>
            <a:ext cx="1078992" cy="457200"/>
          </a:xfrm>
          <a:prstGeom prst="rect">
            <a:avLst/>
          </a:prstGeom>
          <a:noFill/>
          <a:ln/>
        </p:spPr>
        <p:txBody>
          <a:bodyPr wrap="square" lIns="0" tIns="0" rIns="0" bIns="0" rtlCol="0" anchor="ctr"/>
          <a:lstStyle/>
          <a:p>
            <a:pPr algn="ctr" indent="0" marL="0">
              <a:buNone/>
            </a:pPr>
            <a:r>
              <a:rPr lang="en-US" sz="1400" b="1" dirty="0">
                <a:solidFill>
                  <a:schemeClr val="tx2"/>
                </a:solidFill>
              </a:rPr>
              <a:t>Facture</a:t>
            </a:r>
            <a:endParaRPr lang="en-US" sz="1400" dirty="0"/>
          </a:p>
        </p:txBody>
      </p:sp>
      <p:sp>
        <p:nvSpPr>
          <p:cNvPr id="28" name="Facture détail"/>
          <p:cNvSpPr txBox="1"/>
          <p:nvPr/>
        </p:nvSpPr>
        <p:spPr>
          <a:xfrm>
            <a:off x="4745736" y="3017520"/>
            <a:ext cx="1078992" cy="1005840"/>
          </a:xfrm>
          <a:prstGeom prst="rect">
            <a:avLst/>
          </a:prstGeom>
          <a:noFill/>
          <a:ln/>
        </p:spPr>
        <p:txBody>
          <a:bodyPr wrap="square" lIns="0" tIns="0" rIns="0" bIns="0" rtlCol="0" anchor="t"/>
          <a:lstStyle/>
          <a:p>
            <a:pPr algn="ctr" indent="0" marL="0">
              <a:buNone/>
            </a:pPr>
            <a:r>
              <a:rPr lang="en-US" sz="1200" dirty="0">
                <a:solidFill>
                  <a:schemeClr val="tx1"/>
                </a:solidFill>
              </a:rPr>
              <a:t>Le client reçoit sa facture ou son devis</a:t>
            </a:r>
            <a:endParaRPr lang="en-US" sz="1200" dirty="0"/>
          </a:p>
        </p:txBody>
      </p:sp>
      <p:sp>
        <p:nvSpPr>
          <p:cNvPr id="29" name="Étape 5"/>
          <p:cNvSpPr/>
          <p:nvPr/>
        </p:nvSpPr>
        <p:spPr>
          <a:xfrm>
            <a:off x="6053328" y="1188720"/>
            <a:ext cx="1261872" cy="2926080"/>
          </a:xfrm>
          <a:prstGeom prst="roundRect">
            <a:avLst>
              <a:gd name="adj" fmla="val 8696"/>
            </a:avLst>
          </a:prstGeom>
          <a:solidFill>
            <a:schemeClr val="bg2"/>
          </a:solidFill>
          <a:ln w="12700">
            <a:solidFill>
              <a:schemeClr val="bg2"/>
            </a:solidFill>
            <a:prstDash val="solid"/>
          </a:ln>
        </p:spPr>
      </p:sp>
      <p:sp>
        <p:nvSpPr>
          <p:cNvPr id="30" name="Numéro"/>
          <p:cNvSpPr txBox="1"/>
          <p:nvPr/>
        </p:nvSpPr>
        <p:spPr>
          <a:xfrm>
            <a:off x="6190488" y="1325880"/>
            <a:ext cx="365760" cy="365760"/>
          </a:xfrm>
          <a:prstGeom prst="rect">
            <a:avLst/>
          </a:prstGeom>
          <a:noFill/>
          <a:ln/>
        </p:spPr>
        <p:txBody>
          <a:bodyPr wrap="square" lIns="0" tIns="0" rIns="0" bIns="0" rtlCol="0" anchor="ctr"/>
          <a:lstStyle/>
          <a:p>
            <a:pPr indent="0" marL="0">
              <a:buNone/>
            </a:pPr>
            <a:r>
              <a:rPr lang="en-US" sz="2000" b="1" dirty="0">
                <a:solidFill>
                  <a:schemeClr val="accent2"/>
                </a:solidFill>
              </a:rPr>
              <a:t>5</a:t>
            </a:r>
            <a:endParaRPr lang="en-US" sz="2000" dirty="0"/>
          </a:p>
        </p:txBody>
      </p:sp>
      <p:sp>
        <p:nvSpPr>
          <p:cNvPr id="31" name="Comptabilité rond"/>
          <p:cNvSpPr/>
          <p:nvPr/>
        </p:nvSpPr>
        <p:spPr>
          <a:xfrm>
            <a:off x="6364224" y="1783080"/>
            <a:ext cx="640080" cy="640080"/>
          </a:xfrm>
          <a:prstGeom prst="ellipse">
            <a:avLst/>
          </a:prstGeom>
          <a:solidFill>
            <a:srgbClr val="16325C"/>
          </a:solidFill>
          <a:ln w="12700">
            <a:solidFill>
              <a:srgbClr val="16325C"/>
            </a:solidFill>
            <a:prstDash val="solid"/>
          </a:ln>
        </p:spPr>
      </p:sp>
      <p:pic>
        <p:nvPicPr>
          <p:cNvPr id="32" name="Comptabilité icône" descr="preencoded.png">    </p:cNvPr>
          <p:cNvPicPr>
            <a:picLocks noChangeAspect="1"/>
          </p:cNvPicPr>
          <p:nvPr/>
        </p:nvPicPr>
        <p:blipFill>
          <a:blip r:embed="rId5"/>
          <a:stretch>
            <a:fillRect/>
          </a:stretch>
        </p:blipFill>
        <p:spPr>
          <a:xfrm>
            <a:off x="6530645" y="1949501"/>
            <a:ext cx="307238" cy="307238"/>
          </a:xfrm>
          <a:prstGeom prst="rect">
            <a:avLst/>
          </a:prstGeom>
        </p:spPr>
      </p:pic>
      <p:sp>
        <p:nvSpPr>
          <p:cNvPr id="33" name="Comptabilité"/>
          <p:cNvSpPr txBox="1"/>
          <p:nvPr/>
        </p:nvSpPr>
        <p:spPr>
          <a:xfrm>
            <a:off x="6144768" y="2560320"/>
            <a:ext cx="1078992" cy="457200"/>
          </a:xfrm>
          <a:prstGeom prst="rect">
            <a:avLst/>
          </a:prstGeom>
          <a:noFill/>
          <a:ln/>
        </p:spPr>
        <p:txBody>
          <a:bodyPr wrap="square" lIns="0" tIns="0" rIns="0" bIns="0" rtlCol="0" anchor="ctr"/>
          <a:lstStyle/>
          <a:p>
            <a:pPr algn="ctr" indent="0" marL="0">
              <a:buNone/>
            </a:pPr>
            <a:r>
              <a:rPr lang="en-US" sz="1400" b="1" dirty="0">
                <a:solidFill>
                  <a:schemeClr val="tx2"/>
                </a:solidFill>
              </a:rPr>
              <a:t>Comptabilité</a:t>
            </a:r>
            <a:endParaRPr lang="en-US" sz="1400" dirty="0"/>
          </a:p>
        </p:txBody>
      </p:sp>
      <p:sp>
        <p:nvSpPr>
          <p:cNvPr id="34" name="Comptabilité détail"/>
          <p:cNvSpPr txBox="1"/>
          <p:nvPr/>
        </p:nvSpPr>
        <p:spPr>
          <a:xfrm>
            <a:off x="6144768" y="3017520"/>
            <a:ext cx="1078992" cy="1005840"/>
          </a:xfrm>
          <a:prstGeom prst="rect">
            <a:avLst/>
          </a:prstGeom>
          <a:noFill/>
          <a:ln/>
        </p:spPr>
        <p:txBody>
          <a:bodyPr wrap="square" lIns="0" tIns="0" rIns="0" bIns="0" rtlCol="0" anchor="t"/>
          <a:lstStyle/>
          <a:p>
            <a:pPr algn="ctr" indent="0" marL="0">
              <a:buNone/>
            </a:pPr>
            <a:r>
              <a:rPr lang="en-US" sz="1200" dirty="0">
                <a:solidFill>
                  <a:schemeClr val="tx1"/>
                </a:solidFill>
              </a:rPr>
              <a:t>Les écritures sont enregistrées</a:t>
            </a:r>
            <a:endParaRPr lang="en-US" sz="1200" dirty="0"/>
          </a:p>
        </p:txBody>
      </p:sp>
      <p:sp>
        <p:nvSpPr>
          <p:cNvPr id="35" name="Étape 6"/>
          <p:cNvSpPr/>
          <p:nvPr/>
        </p:nvSpPr>
        <p:spPr>
          <a:xfrm>
            <a:off x="7452360" y="1188720"/>
            <a:ext cx="1261872" cy="2926080"/>
          </a:xfrm>
          <a:prstGeom prst="roundRect">
            <a:avLst>
              <a:gd name="adj" fmla="val 8696"/>
            </a:avLst>
          </a:prstGeom>
          <a:solidFill>
            <a:schemeClr val="bg1"/>
          </a:solidFill>
          <a:ln w="12700">
            <a:solidFill>
              <a:schemeClr val="bg1"/>
            </a:solidFill>
            <a:prstDash val="solid"/>
          </a:ln>
        </p:spPr>
      </p:sp>
      <p:sp>
        <p:nvSpPr>
          <p:cNvPr id="36" name="Contour étape"/>
          <p:cNvSpPr/>
          <p:nvPr/>
        </p:nvSpPr>
        <p:spPr>
          <a:xfrm>
            <a:off x="7452360" y="1188720"/>
            <a:ext cx="1261872" cy="2926080"/>
          </a:xfrm>
          <a:prstGeom prst="roundRect">
            <a:avLst>
              <a:gd name="adj" fmla="val 8696"/>
            </a:avLst>
          </a:prstGeom>
          <a:ln w="12700">
            <a:solidFill>
              <a:srgbClr val="D5DEEA"/>
            </a:solidFill>
            <a:prstDash val="solid"/>
          </a:ln>
        </p:spPr>
      </p:sp>
      <p:sp>
        <p:nvSpPr>
          <p:cNvPr id="37" name="Numéro"/>
          <p:cNvSpPr txBox="1"/>
          <p:nvPr/>
        </p:nvSpPr>
        <p:spPr>
          <a:xfrm>
            <a:off x="7589520" y="1325880"/>
            <a:ext cx="365760" cy="365760"/>
          </a:xfrm>
          <a:prstGeom prst="rect">
            <a:avLst/>
          </a:prstGeom>
          <a:noFill/>
          <a:ln/>
        </p:spPr>
        <p:txBody>
          <a:bodyPr wrap="square" lIns="0" tIns="0" rIns="0" bIns="0" rtlCol="0" anchor="ctr"/>
          <a:lstStyle/>
          <a:p>
            <a:pPr indent="0" marL="0">
              <a:buNone/>
            </a:pPr>
            <a:r>
              <a:rPr lang="en-US" sz="2000" b="1" dirty="0">
                <a:solidFill>
                  <a:schemeClr val="accent2"/>
                </a:solidFill>
              </a:rPr>
              <a:t>6</a:t>
            </a:r>
            <a:endParaRPr lang="en-US" sz="2000" dirty="0"/>
          </a:p>
        </p:txBody>
      </p:sp>
      <p:sp>
        <p:nvSpPr>
          <p:cNvPr id="38" name="Zakât rond"/>
          <p:cNvSpPr/>
          <p:nvPr/>
        </p:nvSpPr>
        <p:spPr>
          <a:xfrm>
            <a:off x="7763256" y="1783080"/>
            <a:ext cx="640080" cy="640080"/>
          </a:xfrm>
          <a:prstGeom prst="ellipse">
            <a:avLst/>
          </a:prstGeom>
          <a:solidFill>
            <a:srgbClr val="16325C"/>
          </a:solidFill>
          <a:ln w="12700">
            <a:solidFill>
              <a:srgbClr val="16325C"/>
            </a:solidFill>
            <a:prstDash val="solid"/>
          </a:ln>
        </p:spPr>
      </p:sp>
      <p:pic>
        <p:nvPicPr>
          <p:cNvPr id="39" name="Zakât icône" descr="preencoded.png">    </p:cNvPr>
          <p:cNvPicPr>
            <a:picLocks noChangeAspect="1"/>
          </p:cNvPicPr>
          <p:nvPr/>
        </p:nvPicPr>
        <p:blipFill>
          <a:blip r:embed="rId6"/>
          <a:stretch>
            <a:fillRect/>
          </a:stretch>
        </p:blipFill>
        <p:spPr>
          <a:xfrm>
            <a:off x="7929677" y="1949501"/>
            <a:ext cx="307238" cy="307238"/>
          </a:xfrm>
          <a:prstGeom prst="rect">
            <a:avLst/>
          </a:prstGeom>
        </p:spPr>
      </p:pic>
      <p:sp>
        <p:nvSpPr>
          <p:cNvPr id="40" name="Zakât"/>
          <p:cNvSpPr txBox="1"/>
          <p:nvPr/>
        </p:nvSpPr>
        <p:spPr>
          <a:xfrm>
            <a:off x="7543800" y="2560320"/>
            <a:ext cx="1078992" cy="457200"/>
          </a:xfrm>
          <a:prstGeom prst="rect">
            <a:avLst/>
          </a:prstGeom>
          <a:noFill/>
          <a:ln/>
        </p:spPr>
        <p:txBody>
          <a:bodyPr wrap="square" lIns="0" tIns="0" rIns="0" bIns="0" rtlCol="0" anchor="ctr"/>
          <a:lstStyle/>
          <a:p>
            <a:pPr algn="ctr" indent="0" marL="0">
              <a:buNone/>
            </a:pPr>
            <a:r>
              <a:rPr lang="en-US" sz="1400" b="1" dirty="0">
                <a:solidFill>
                  <a:schemeClr val="tx2"/>
                </a:solidFill>
              </a:rPr>
              <a:t>Zakât</a:t>
            </a:r>
            <a:endParaRPr lang="en-US" sz="1400" dirty="0"/>
          </a:p>
        </p:txBody>
      </p:sp>
      <p:sp>
        <p:nvSpPr>
          <p:cNvPr id="41" name="Zakât détail"/>
          <p:cNvSpPr txBox="1"/>
          <p:nvPr/>
        </p:nvSpPr>
        <p:spPr>
          <a:xfrm>
            <a:off x="7543800" y="3017520"/>
            <a:ext cx="1078992" cy="1005840"/>
          </a:xfrm>
          <a:prstGeom prst="rect">
            <a:avLst/>
          </a:prstGeom>
          <a:noFill/>
          <a:ln/>
        </p:spPr>
        <p:txBody>
          <a:bodyPr wrap="square" lIns="0" tIns="0" rIns="0" bIns="0" rtlCol="0" anchor="t"/>
          <a:lstStyle/>
          <a:p>
            <a:pPr algn="ctr" indent="0" marL="0">
              <a:buNone/>
            </a:pPr>
            <a:r>
              <a:rPr lang="en-US" sz="1200" dirty="0">
                <a:solidFill>
                  <a:schemeClr val="tx1"/>
                </a:solidFill>
              </a:rPr>
              <a:t>Le logiciel prépare le calcul</a:t>
            </a:r>
            <a:endParaRPr lang="en-US" sz="1200" dirty="0"/>
          </a:p>
        </p:txBody>
      </p:sp>
      <p:sp>
        <p:nvSpPr>
          <p:cNvPr id="42" name="Message clé"/>
          <p:cNvSpPr txBox="1"/>
          <p:nvPr/>
        </p:nvSpPr>
        <p:spPr>
          <a:xfrm>
            <a:off x="457200" y="4315968"/>
            <a:ext cx="8229600" cy="274320"/>
          </a:xfrm>
          <a:prstGeom prst="rect">
            <a:avLst/>
          </a:prstGeom>
          <a:noFill/>
          <a:ln/>
        </p:spPr>
        <p:txBody>
          <a:bodyPr wrap="square" lIns="0" tIns="0" rIns="0" bIns="0" rtlCol="0" anchor="ctr"/>
          <a:lstStyle/>
          <a:p>
            <a:pPr indent="0" marL="0">
              <a:buNone/>
            </a:pPr>
            <a:r>
              <a:rPr lang="en-US" sz="1400" b="1" dirty="0">
                <a:solidFill>
                  <a:schemeClr val="accent4"/>
                </a:solidFill>
              </a:rPr>
              <a:t>Vous saisissez une seule fois : le logiciel fait suivre l'information à chaque étape.</a:t>
            </a:r>
            <a:endParaRPr lang="en-US" sz="14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algn="ctr" indent="0" marL="0">
              <a:buNone/>
            </a:pPr>
            <a:r>
              <a:rPr lang="en-US" sz="2800" b="1" dirty="0">
                <a:solidFill>
                  <a:schemeClr val="tx2"/>
                </a:solidFill>
              </a:rPr>
              <a:t>Vendre sur plusieurs caisses en même temps</a:t>
            </a:r>
            <a:endParaRPr lang="en-US" sz="2800" dirty="0"/>
          </a:p>
        </p:txBody>
      </p:sp>
      <p:sp>
        <p:nvSpPr>
          <p:cNvPr id="3" name="Écran des ventes cadre"/>
          <p:cNvSpPr/>
          <p:nvPr/>
        </p:nvSpPr>
        <p:spPr>
          <a:xfrm>
            <a:off x="457200" y="1042416"/>
            <a:ext cx="4773168" cy="2894838"/>
          </a:xfrm>
          <a:prstGeom prst="roundRect">
            <a:avLst>
              <a:gd name="adj" fmla="val 2527"/>
            </a:avLst>
          </a:prstGeom>
          <a:solidFill>
            <a:schemeClr val="bg1"/>
          </a:solidFill>
          <a:ln w="9525">
            <a:solidFill>
              <a:schemeClr val="accent6"/>
            </a:solidFill>
            <a:prstDash val="solid"/>
          </a:ln>
          <a:effectLst>
            <a:outerShdw sx="100000" sy="100000" kx="0" ky="0" algn="bl" rotWithShape="0" blurRad="101600" dist="38100" dir="5400000">
              <a:srgbClr val="0E1B33">
                <a:alpha val="18000"/>
              </a:srgbClr>
            </a:outerShdw>
          </a:effectLst>
        </p:spPr>
      </p:sp>
      <p:pic>
        <p:nvPicPr>
          <p:cNvPr id="4" name="Écran des ventes" descr="Écran des ventes">    </p:cNvPr>
          <p:cNvPicPr>
            <a:picLocks noChangeAspect="1"/>
          </p:cNvPicPr>
          <p:nvPr/>
        </p:nvPicPr>
        <p:blipFill>
          <a:blip r:embed="rId1"/>
          <a:stretch>
            <a:fillRect/>
          </a:stretch>
        </p:blipFill>
        <p:spPr>
          <a:xfrm>
            <a:off x="512064" y="1097280"/>
            <a:ext cx="4663440" cy="2785110"/>
          </a:xfrm>
          <a:prstGeom prst="rect">
            <a:avLst/>
          </a:prstGeom>
        </p:spPr>
      </p:pic>
      <p:sp>
        <p:nvSpPr>
          <p:cNvPr id="5" name="Légende"/>
          <p:cNvSpPr txBox="1"/>
          <p:nvPr/>
        </p:nvSpPr>
        <p:spPr>
          <a:xfrm>
            <a:off x="457200" y="4005072"/>
            <a:ext cx="4754880" cy="228600"/>
          </a:xfrm>
          <a:prstGeom prst="rect">
            <a:avLst/>
          </a:prstGeom>
          <a:noFill/>
          <a:ln/>
        </p:spPr>
        <p:txBody>
          <a:bodyPr wrap="square" lIns="0" tIns="0" rIns="0" bIns="0" rtlCol="0" anchor="ctr"/>
          <a:lstStyle/>
          <a:p>
            <a:pPr indent="0" marL="0">
              <a:buNone/>
            </a:pPr>
            <a:r>
              <a:rPr lang="en-US" sz="1000" i="1" dirty="0">
                <a:solidFill>
                  <a:schemeClr val="accent5"/>
                </a:solidFill>
              </a:rPr>
              <a:t>Écran Ventes · capture réelle, données de démonstration</a:t>
            </a:r>
            <a:endParaRPr lang="en-US" sz="1000" dirty="0"/>
          </a:p>
        </p:txBody>
      </p:sp>
      <p:sp>
        <p:nvSpPr>
          <p:cNvPr id="6" name="Points ventes"/>
          <p:cNvSpPr txBox="1"/>
          <p:nvPr/>
        </p:nvSpPr>
        <p:spPr>
          <a:xfrm>
            <a:off x="5577840" y="1097280"/>
            <a:ext cx="3108960" cy="3474720"/>
          </a:xfrm>
          <a:prstGeom prst="rect">
            <a:avLst/>
          </a:prstGeom>
          <a:noFill/>
          <a:ln/>
        </p:spPr>
        <p:txBody>
          <a:bodyPr wrap="square" lIns="0" tIns="0" rIns="0" bIns="0" rtlCol="0" anchor="t"/>
          <a:lstStyle/>
          <a:p>
            <a:pPr indent="0" marL="0">
              <a:buNone/>
            </a:pPr>
            <a:r>
              <a:rPr lang="en-US" sz="1600" b="1" dirty="0">
                <a:solidFill>
                  <a:schemeClr val="tx2"/>
                </a:solidFill>
              </a:rPr>
              <a:t>Chaque caissier sur son poste</a:t>
            </a:r>
            <a:endParaRPr lang="en-US" sz="1600" dirty="0"/>
          </a:p>
          <a:p>
            <a:pPr indent="0" marL="0">
              <a:spcAft>
                <a:spcPts val="1000"/>
              </a:spcAft>
              <a:buNone/>
            </a:pPr>
            <a:r>
              <a:rPr lang="en-US" sz="1400" dirty="0">
                <a:solidFill>
                  <a:schemeClr val="tx1"/>
                </a:solidFill>
              </a:rPr>
              <a:t>Plusieurs caisses vendent en même temps, sans se gêner.</a:t>
            </a:r>
            <a:endParaRPr lang="en-US" sz="1600" dirty="0"/>
          </a:p>
          <a:p>
            <a:pPr indent="0" marL="0">
              <a:buNone/>
            </a:pPr>
            <a:r>
              <a:rPr lang="en-US" sz="1600" b="1" dirty="0">
                <a:solidFill>
                  <a:schemeClr val="tx2"/>
                </a:solidFill>
              </a:rPr>
              <a:t>Le code-barres pour aller vite</a:t>
            </a:r>
            <a:endParaRPr lang="en-US" sz="1600" dirty="0"/>
          </a:p>
          <a:p>
            <a:pPr indent="0" marL="0">
              <a:spcAft>
                <a:spcPts val="1000"/>
              </a:spcAft>
              <a:buNone/>
            </a:pPr>
            <a:r>
              <a:rPr lang="en-US" sz="1400" dirty="0">
                <a:solidFill>
                  <a:schemeClr val="tx1"/>
                </a:solidFill>
              </a:rPr>
              <a:t>On scanne l'article, le prix s'affiche.</a:t>
            </a:r>
            <a:endParaRPr lang="en-US" sz="1600" dirty="0"/>
          </a:p>
          <a:p>
            <a:pPr indent="0" marL="0">
              <a:buNone/>
            </a:pPr>
            <a:r>
              <a:rPr lang="en-US" sz="1600" b="1" dirty="0">
                <a:solidFill>
                  <a:schemeClr val="tx2"/>
                </a:solidFill>
              </a:rPr>
              <a:t>Tout arrive au même endroit</a:t>
            </a:r>
            <a:endParaRPr lang="en-US" sz="1600" dirty="0"/>
          </a:p>
          <a:p>
            <a:pPr indent="0" marL="0">
              <a:spcAft>
                <a:spcPts val="1000"/>
              </a:spcAft>
              <a:buNone/>
            </a:pPr>
            <a:r>
              <a:rPr lang="en-US" sz="1400" dirty="0">
                <a:solidFill>
                  <a:schemeClr val="tx1"/>
                </a:solidFill>
              </a:rPr>
              <a:t>Vous voyez chaque vente : l'heure, le client, le mode de paiement et le caissier.</a:t>
            </a:r>
            <a:endParaRPr lang="en-US" sz="16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algn="ctr" indent="0" marL="0">
              <a:buNone/>
            </a:pPr>
            <a:r>
              <a:rPr lang="en-US" sz="2800" b="1" dirty="0">
                <a:solidFill>
                  <a:schemeClr val="tx2"/>
                </a:solidFill>
              </a:rPr>
              <a:t>Suivre le stock dépôt par dépôt</a:t>
            </a:r>
            <a:endParaRPr lang="en-US" sz="2800" dirty="0"/>
          </a:p>
        </p:txBody>
      </p:sp>
      <p:sp>
        <p:nvSpPr>
          <p:cNvPr id="3" name="Points stock"/>
          <p:cNvSpPr txBox="1"/>
          <p:nvPr/>
        </p:nvSpPr>
        <p:spPr>
          <a:xfrm>
            <a:off x="457200" y="1097280"/>
            <a:ext cx="3108960" cy="3474720"/>
          </a:xfrm>
          <a:prstGeom prst="rect">
            <a:avLst/>
          </a:prstGeom>
          <a:noFill/>
          <a:ln/>
        </p:spPr>
        <p:txBody>
          <a:bodyPr wrap="square" lIns="0" tIns="0" rIns="0" bIns="0" rtlCol="0" anchor="t"/>
          <a:lstStyle/>
          <a:p>
            <a:pPr indent="0" marL="0">
              <a:buNone/>
            </a:pPr>
            <a:r>
              <a:rPr lang="en-US" sz="1600" b="1" dirty="0">
                <a:solidFill>
                  <a:schemeClr val="tx2"/>
                </a:solidFill>
              </a:rPr>
              <a:t>Plusieurs entrepôts</a:t>
            </a:r>
            <a:endParaRPr lang="en-US" sz="1600" dirty="0"/>
          </a:p>
          <a:p>
            <a:pPr indent="0" marL="0">
              <a:spcAft>
                <a:spcPts val="1000"/>
              </a:spcAft>
              <a:buNone/>
            </a:pPr>
            <a:r>
              <a:rPr lang="en-US" sz="1400" dirty="0">
                <a:solidFill>
                  <a:schemeClr val="tx1"/>
                </a:solidFill>
              </a:rPr>
              <a:t>Le stock est suivi séparément pour la boutique et pour chaque dépôt.</a:t>
            </a:r>
            <a:endParaRPr lang="en-US" sz="1600" dirty="0"/>
          </a:p>
          <a:p>
            <a:pPr indent="0" marL="0">
              <a:buNone/>
            </a:pPr>
            <a:r>
              <a:rPr lang="en-US" sz="1600" b="1" dirty="0">
                <a:solidFill>
                  <a:schemeClr val="tx2"/>
                </a:solidFill>
              </a:rPr>
              <a:t>Transferts entre dépôts</a:t>
            </a:r>
            <a:endParaRPr lang="en-US" sz="1600" dirty="0"/>
          </a:p>
          <a:p>
            <a:pPr indent="0" marL="0">
              <a:spcAft>
                <a:spcPts val="1000"/>
              </a:spcAft>
              <a:buNone/>
            </a:pPr>
            <a:r>
              <a:rPr lang="en-US" sz="1400" dirty="0">
                <a:solidFill>
                  <a:schemeClr val="tx1"/>
                </a:solidFill>
              </a:rPr>
              <a:t>Vous déplacez la marchandise d'un dépôt à l'autre, et le logiciel le note.</a:t>
            </a:r>
            <a:endParaRPr lang="en-US" sz="1600" dirty="0"/>
          </a:p>
          <a:p>
            <a:pPr indent="0" marL="0">
              <a:buNone/>
            </a:pPr>
            <a:r>
              <a:rPr lang="en-US" sz="1600" b="1" dirty="0">
                <a:solidFill>
                  <a:schemeClr val="tx2"/>
                </a:solidFill>
              </a:rPr>
              <a:t>Alertes de stock</a:t>
            </a:r>
            <a:endParaRPr lang="en-US" sz="1600" dirty="0"/>
          </a:p>
          <a:p>
            <a:pPr indent="0" marL="0">
              <a:spcAft>
                <a:spcPts val="1000"/>
              </a:spcAft>
              <a:buNone/>
            </a:pPr>
            <a:r>
              <a:rPr lang="en-US" sz="1400" dirty="0">
                <a:solidFill>
                  <a:schemeClr val="tx1"/>
                </a:solidFill>
              </a:rPr>
              <a:t>Le logiciel vous signale les articles qui commencent à manquer.</a:t>
            </a:r>
            <a:endParaRPr lang="en-US" sz="1600" dirty="0"/>
          </a:p>
        </p:txBody>
      </p:sp>
      <p:sp>
        <p:nvSpPr>
          <p:cNvPr id="4" name="Écran des entrepôts cadre"/>
          <p:cNvSpPr/>
          <p:nvPr/>
        </p:nvSpPr>
        <p:spPr>
          <a:xfrm>
            <a:off x="3931920" y="1042416"/>
            <a:ext cx="4773168" cy="2894838"/>
          </a:xfrm>
          <a:prstGeom prst="roundRect">
            <a:avLst>
              <a:gd name="adj" fmla="val 2527"/>
            </a:avLst>
          </a:prstGeom>
          <a:solidFill>
            <a:schemeClr val="bg1"/>
          </a:solidFill>
          <a:ln w="9525">
            <a:solidFill>
              <a:schemeClr val="accent6"/>
            </a:solidFill>
            <a:prstDash val="solid"/>
          </a:ln>
          <a:effectLst>
            <a:outerShdw sx="100000" sy="100000" kx="0" ky="0" algn="bl" rotWithShape="0" blurRad="101600" dist="38100" dir="5400000">
              <a:srgbClr val="0E1B33">
                <a:alpha val="18000"/>
              </a:srgbClr>
            </a:outerShdw>
          </a:effectLst>
        </p:spPr>
      </p:sp>
      <p:pic>
        <p:nvPicPr>
          <p:cNvPr id="5" name="Écran des entrepôts" descr="Écran des entrepôts">    </p:cNvPr>
          <p:cNvPicPr>
            <a:picLocks noChangeAspect="1"/>
          </p:cNvPicPr>
          <p:nvPr/>
        </p:nvPicPr>
        <p:blipFill>
          <a:blip r:embed="rId1"/>
          <a:stretch>
            <a:fillRect/>
          </a:stretch>
        </p:blipFill>
        <p:spPr>
          <a:xfrm>
            <a:off x="3986784" y="1097280"/>
            <a:ext cx="4663440" cy="2785110"/>
          </a:xfrm>
          <a:prstGeom prst="rect">
            <a:avLst/>
          </a:prstGeom>
        </p:spPr>
      </p:pic>
      <p:sp>
        <p:nvSpPr>
          <p:cNvPr id="6" name="Légende"/>
          <p:cNvSpPr txBox="1"/>
          <p:nvPr/>
        </p:nvSpPr>
        <p:spPr>
          <a:xfrm>
            <a:off x="3931920" y="4005072"/>
            <a:ext cx="4754880" cy="228600"/>
          </a:xfrm>
          <a:prstGeom prst="rect">
            <a:avLst/>
          </a:prstGeom>
          <a:noFill/>
          <a:ln/>
        </p:spPr>
        <p:txBody>
          <a:bodyPr wrap="square" lIns="0" tIns="0" rIns="0" bIns="0" rtlCol="0" anchor="ctr"/>
          <a:lstStyle/>
          <a:p>
            <a:pPr indent="0" marL="0">
              <a:buNone/>
            </a:pPr>
            <a:r>
              <a:rPr lang="en-US" sz="1000" i="1" dirty="0">
                <a:solidFill>
                  <a:schemeClr val="accent5"/>
                </a:solidFill>
              </a:rPr>
              <a:t>Écran Entrepôts et transferts · capture réelle, données de démonstration</a:t>
            </a:r>
            <a:endParaRPr lang="en-US" sz="10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algn="ctr" indent="0" marL="0">
              <a:buNone/>
            </a:pPr>
            <a:r>
              <a:rPr lang="en-US" sz="2800" b="1" dirty="0">
                <a:solidFill>
                  <a:schemeClr val="tx2"/>
                </a:solidFill>
              </a:rPr>
              <a:t>Encaisser, faire un devis, facturer</a:t>
            </a:r>
            <a:endParaRPr lang="en-US" sz="2800" dirty="0"/>
          </a:p>
        </p:txBody>
      </p:sp>
      <p:sp>
        <p:nvSpPr>
          <p:cNvPr id="3" name="Écran de la caisse cadre"/>
          <p:cNvSpPr/>
          <p:nvPr/>
        </p:nvSpPr>
        <p:spPr>
          <a:xfrm>
            <a:off x="457200" y="1042416"/>
            <a:ext cx="4041648" cy="2457958"/>
          </a:xfrm>
          <a:prstGeom prst="roundRect">
            <a:avLst>
              <a:gd name="adj" fmla="val 2976"/>
            </a:avLst>
          </a:prstGeom>
          <a:solidFill>
            <a:schemeClr val="bg1"/>
          </a:solidFill>
          <a:ln w="9525">
            <a:solidFill>
              <a:schemeClr val="accent6"/>
            </a:solidFill>
            <a:prstDash val="solid"/>
          </a:ln>
          <a:effectLst>
            <a:outerShdw sx="100000" sy="100000" kx="0" ky="0" algn="bl" rotWithShape="0" blurRad="101600" dist="38100" dir="5400000">
              <a:srgbClr val="0E1B33">
                <a:alpha val="18000"/>
              </a:srgbClr>
            </a:outerShdw>
          </a:effectLst>
        </p:spPr>
      </p:sp>
      <p:pic>
        <p:nvPicPr>
          <p:cNvPr id="4" name="Écran de la caisse" descr="Écran de la caisse">    </p:cNvPr>
          <p:cNvPicPr>
            <a:picLocks noChangeAspect="1"/>
          </p:cNvPicPr>
          <p:nvPr/>
        </p:nvPicPr>
        <p:blipFill>
          <a:blip r:embed="rId1"/>
          <a:stretch>
            <a:fillRect/>
          </a:stretch>
        </p:blipFill>
        <p:spPr>
          <a:xfrm>
            <a:off x="512064" y="1097280"/>
            <a:ext cx="3931920" cy="2348230"/>
          </a:xfrm>
          <a:prstGeom prst="rect">
            <a:avLst/>
          </a:prstGeom>
        </p:spPr>
      </p:pic>
      <p:sp>
        <p:nvSpPr>
          <p:cNvPr id="5" name="Légende"/>
          <p:cNvSpPr txBox="1"/>
          <p:nvPr/>
        </p:nvSpPr>
        <p:spPr>
          <a:xfrm>
            <a:off x="457200" y="3547872"/>
            <a:ext cx="4023360" cy="228600"/>
          </a:xfrm>
          <a:prstGeom prst="rect">
            <a:avLst/>
          </a:prstGeom>
          <a:noFill/>
          <a:ln/>
        </p:spPr>
        <p:txBody>
          <a:bodyPr wrap="square" lIns="0" tIns="0" rIns="0" bIns="0" rtlCol="0" anchor="ctr"/>
          <a:lstStyle/>
          <a:p>
            <a:pPr indent="0" marL="0">
              <a:buNone/>
            </a:pPr>
            <a:r>
              <a:rPr lang="en-US" sz="1000" i="1" dirty="0">
                <a:solidFill>
                  <a:schemeClr val="accent5"/>
                </a:solidFill>
              </a:rPr>
              <a:t>Écran Caisse · capture réelle, données de démonstration</a:t>
            </a:r>
            <a:endParaRPr lang="en-US" sz="1000" dirty="0"/>
          </a:p>
        </p:txBody>
      </p:sp>
      <p:sp>
        <p:nvSpPr>
          <p:cNvPr id="6" name="Titre paiements"/>
          <p:cNvSpPr txBox="1"/>
          <p:nvPr/>
        </p:nvSpPr>
        <p:spPr>
          <a:xfrm>
            <a:off x="4846320" y="1097280"/>
            <a:ext cx="3840480" cy="320040"/>
          </a:xfrm>
          <a:prstGeom prst="rect">
            <a:avLst/>
          </a:prstGeom>
          <a:noFill/>
          <a:ln/>
        </p:spPr>
        <p:txBody>
          <a:bodyPr wrap="square" lIns="0" tIns="0" rIns="0" bIns="0" rtlCol="0" anchor="ctr"/>
          <a:lstStyle/>
          <a:p>
            <a:pPr indent="0" marL="0">
              <a:buNone/>
            </a:pPr>
            <a:r>
              <a:rPr lang="en-US" sz="1600" b="1" dirty="0">
                <a:solidFill>
                  <a:schemeClr val="tx2"/>
                </a:solidFill>
              </a:rPr>
              <a:t>Tous vos moyens de paiement dans la même caisse</a:t>
            </a:r>
            <a:endParaRPr lang="en-US" sz="1600" dirty="0"/>
          </a:p>
        </p:txBody>
      </p:sp>
      <p:sp>
        <p:nvSpPr>
          <p:cNvPr id="7" name="Paiement Espèces"/>
          <p:cNvSpPr/>
          <p:nvPr/>
        </p:nvSpPr>
        <p:spPr>
          <a:xfrm>
            <a:off x="4846320" y="1536192"/>
            <a:ext cx="1810512" cy="457200"/>
          </a:xfrm>
          <a:prstGeom prst="roundRect">
            <a:avLst>
              <a:gd name="adj" fmla="val 24000"/>
            </a:avLst>
          </a:prstGeom>
          <a:solidFill>
            <a:schemeClr val="bg2"/>
          </a:solidFill>
          <a:ln w="12700">
            <a:solidFill>
              <a:schemeClr val="bg2"/>
            </a:solidFill>
            <a:prstDash val="solid"/>
          </a:ln>
        </p:spPr>
      </p:sp>
      <p:sp>
        <p:nvSpPr>
          <p:cNvPr id="8" name="Espèces"/>
          <p:cNvSpPr txBox="1"/>
          <p:nvPr/>
        </p:nvSpPr>
        <p:spPr>
          <a:xfrm>
            <a:off x="4846320" y="1536192"/>
            <a:ext cx="1810512" cy="457200"/>
          </a:xfrm>
          <a:prstGeom prst="rect">
            <a:avLst/>
          </a:prstGeom>
          <a:noFill/>
          <a:ln/>
        </p:spPr>
        <p:txBody>
          <a:bodyPr wrap="square" lIns="0" tIns="0" rIns="0" bIns="0" rtlCol="0" anchor="ctr"/>
          <a:lstStyle/>
          <a:p>
            <a:pPr algn="ctr" indent="0" marL="0">
              <a:buNone/>
            </a:pPr>
            <a:r>
              <a:rPr lang="en-US" sz="1400" b="1" dirty="0">
                <a:solidFill>
                  <a:schemeClr val="tx2"/>
                </a:solidFill>
              </a:rPr>
              <a:t>Espèces</a:t>
            </a:r>
            <a:endParaRPr lang="en-US" sz="1400" dirty="0"/>
          </a:p>
        </p:txBody>
      </p:sp>
      <p:sp>
        <p:nvSpPr>
          <p:cNvPr id="9" name="Paiement Bankily"/>
          <p:cNvSpPr/>
          <p:nvPr/>
        </p:nvSpPr>
        <p:spPr>
          <a:xfrm>
            <a:off x="6784848" y="1536192"/>
            <a:ext cx="1810512" cy="457200"/>
          </a:xfrm>
          <a:prstGeom prst="roundRect">
            <a:avLst>
              <a:gd name="adj" fmla="val 24000"/>
            </a:avLst>
          </a:prstGeom>
          <a:solidFill>
            <a:schemeClr val="bg2"/>
          </a:solidFill>
          <a:ln w="12700">
            <a:solidFill>
              <a:schemeClr val="bg2"/>
            </a:solidFill>
            <a:prstDash val="solid"/>
          </a:ln>
        </p:spPr>
      </p:sp>
      <p:sp>
        <p:nvSpPr>
          <p:cNvPr id="10" name="Bankily"/>
          <p:cNvSpPr txBox="1"/>
          <p:nvPr/>
        </p:nvSpPr>
        <p:spPr>
          <a:xfrm>
            <a:off x="6784848" y="1536192"/>
            <a:ext cx="1810512" cy="457200"/>
          </a:xfrm>
          <a:prstGeom prst="rect">
            <a:avLst/>
          </a:prstGeom>
          <a:noFill/>
          <a:ln/>
        </p:spPr>
        <p:txBody>
          <a:bodyPr wrap="square" lIns="0" tIns="0" rIns="0" bIns="0" rtlCol="0" anchor="ctr"/>
          <a:lstStyle/>
          <a:p>
            <a:pPr algn="ctr" indent="0" marL="0">
              <a:buNone/>
            </a:pPr>
            <a:r>
              <a:rPr lang="en-US" sz="1400" b="1" dirty="0">
                <a:solidFill>
                  <a:schemeClr val="tx2"/>
                </a:solidFill>
              </a:rPr>
              <a:t>Bankily</a:t>
            </a:r>
            <a:endParaRPr lang="en-US" sz="1400" dirty="0"/>
          </a:p>
        </p:txBody>
      </p:sp>
      <p:sp>
        <p:nvSpPr>
          <p:cNvPr id="11" name="Paiement Sedad"/>
          <p:cNvSpPr/>
          <p:nvPr/>
        </p:nvSpPr>
        <p:spPr>
          <a:xfrm>
            <a:off x="4846320" y="2103120"/>
            <a:ext cx="1810512" cy="457200"/>
          </a:xfrm>
          <a:prstGeom prst="roundRect">
            <a:avLst>
              <a:gd name="adj" fmla="val 24000"/>
            </a:avLst>
          </a:prstGeom>
          <a:solidFill>
            <a:schemeClr val="bg2"/>
          </a:solidFill>
          <a:ln w="12700">
            <a:solidFill>
              <a:schemeClr val="bg2"/>
            </a:solidFill>
            <a:prstDash val="solid"/>
          </a:ln>
        </p:spPr>
      </p:sp>
      <p:sp>
        <p:nvSpPr>
          <p:cNvPr id="12" name="Sedad"/>
          <p:cNvSpPr txBox="1"/>
          <p:nvPr/>
        </p:nvSpPr>
        <p:spPr>
          <a:xfrm>
            <a:off x="4846320" y="2103120"/>
            <a:ext cx="1810512" cy="457200"/>
          </a:xfrm>
          <a:prstGeom prst="rect">
            <a:avLst/>
          </a:prstGeom>
          <a:noFill/>
          <a:ln/>
        </p:spPr>
        <p:txBody>
          <a:bodyPr wrap="square" lIns="0" tIns="0" rIns="0" bIns="0" rtlCol="0" anchor="ctr"/>
          <a:lstStyle/>
          <a:p>
            <a:pPr algn="ctr" indent="0" marL="0">
              <a:buNone/>
            </a:pPr>
            <a:r>
              <a:rPr lang="en-US" sz="1400" b="1" dirty="0">
                <a:solidFill>
                  <a:schemeClr val="tx2"/>
                </a:solidFill>
              </a:rPr>
              <a:t>Sedad</a:t>
            </a:r>
            <a:endParaRPr lang="en-US" sz="1400" dirty="0"/>
          </a:p>
        </p:txBody>
      </p:sp>
      <p:sp>
        <p:nvSpPr>
          <p:cNvPr id="13" name="Paiement Masrivi"/>
          <p:cNvSpPr/>
          <p:nvPr/>
        </p:nvSpPr>
        <p:spPr>
          <a:xfrm>
            <a:off x="6784848" y="2103120"/>
            <a:ext cx="1810512" cy="457200"/>
          </a:xfrm>
          <a:prstGeom prst="roundRect">
            <a:avLst>
              <a:gd name="adj" fmla="val 24000"/>
            </a:avLst>
          </a:prstGeom>
          <a:solidFill>
            <a:schemeClr val="bg2"/>
          </a:solidFill>
          <a:ln w="12700">
            <a:solidFill>
              <a:schemeClr val="bg2"/>
            </a:solidFill>
            <a:prstDash val="solid"/>
          </a:ln>
        </p:spPr>
      </p:sp>
      <p:sp>
        <p:nvSpPr>
          <p:cNvPr id="14" name="Masrivi"/>
          <p:cNvSpPr txBox="1"/>
          <p:nvPr/>
        </p:nvSpPr>
        <p:spPr>
          <a:xfrm>
            <a:off x="6784848" y="2103120"/>
            <a:ext cx="1810512" cy="457200"/>
          </a:xfrm>
          <a:prstGeom prst="rect">
            <a:avLst/>
          </a:prstGeom>
          <a:noFill/>
          <a:ln/>
        </p:spPr>
        <p:txBody>
          <a:bodyPr wrap="square" lIns="0" tIns="0" rIns="0" bIns="0" rtlCol="0" anchor="ctr"/>
          <a:lstStyle/>
          <a:p>
            <a:pPr algn="ctr" indent="0" marL="0">
              <a:buNone/>
            </a:pPr>
            <a:r>
              <a:rPr lang="en-US" sz="1400" b="1" dirty="0">
                <a:solidFill>
                  <a:schemeClr val="tx2"/>
                </a:solidFill>
              </a:rPr>
              <a:t>Masrivi</a:t>
            </a:r>
            <a:endParaRPr lang="en-US" sz="1400" dirty="0"/>
          </a:p>
        </p:txBody>
      </p:sp>
      <p:sp>
        <p:nvSpPr>
          <p:cNvPr id="15" name="Points caisse"/>
          <p:cNvSpPr txBox="1"/>
          <p:nvPr/>
        </p:nvSpPr>
        <p:spPr>
          <a:xfrm>
            <a:off x="4846320" y="2816352"/>
            <a:ext cx="3840480" cy="1737360"/>
          </a:xfrm>
          <a:prstGeom prst="rect">
            <a:avLst/>
          </a:prstGeom>
          <a:noFill/>
          <a:ln/>
        </p:spPr>
        <p:txBody>
          <a:bodyPr wrap="square" lIns="0" tIns="0" rIns="0" bIns="0" rtlCol="0" anchor="t"/>
          <a:lstStyle/>
          <a:p>
            <a:pPr indent="0" marL="0">
              <a:buNone/>
            </a:pPr>
            <a:r>
              <a:rPr lang="en-US" sz="1600" b="1" dirty="0">
                <a:solidFill>
                  <a:schemeClr val="tx2"/>
                </a:solidFill>
              </a:rPr>
              <a:t>Devis et factures clients</a:t>
            </a:r>
            <a:endParaRPr lang="en-US" sz="1600" dirty="0"/>
          </a:p>
          <a:p>
            <a:pPr indent="0" marL="0">
              <a:spcAft>
                <a:spcPts val="1000"/>
              </a:spcAft>
              <a:buNone/>
            </a:pPr>
            <a:r>
              <a:rPr lang="en-US" sz="1400" dirty="0">
                <a:solidFill>
                  <a:schemeClr val="tx1"/>
                </a:solidFill>
              </a:rPr>
              <a:t>Vous préparez un devis, puis la facture, directement depuis le logiciel.</a:t>
            </a:r>
            <a:endParaRPr lang="en-US" sz="1600" dirty="0"/>
          </a:p>
          <a:p>
            <a:pPr indent="0" marL="0">
              <a:buNone/>
            </a:pPr>
            <a:r>
              <a:rPr lang="en-US" sz="1600" b="1" dirty="0">
                <a:solidFill>
                  <a:schemeClr val="tx2"/>
                </a:solidFill>
              </a:rPr>
              <a:t>Dépenses suivies</a:t>
            </a:r>
            <a:endParaRPr lang="en-US" sz="1600" dirty="0"/>
          </a:p>
          <a:p>
            <a:pPr indent="0" marL="0">
              <a:spcAft>
                <a:spcPts val="1000"/>
              </a:spcAft>
              <a:buNone/>
            </a:pPr>
            <a:r>
              <a:rPr lang="en-US" sz="1400" dirty="0">
                <a:solidFill>
                  <a:schemeClr val="tx1"/>
                </a:solidFill>
              </a:rPr>
              <a:t>Les dépenses du magasin sont notées à part, pour connaître le vrai résultat.</a:t>
            </a:r>
            <a:endParaRPr lang="en-US" sz="16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algn="ctr" indent="0" marL="0">
              <a:buNone/>
            </a:pPr>
            <a:r>
              <a:rPr lang="en-US" sz="2800" b="1" dirty="0">
                <a:solidFill>
                  <a:schemeClr val="tx2"/>
                </a:solidFill>
              </a:rPr>
              <a:t>La comptabilité et la Zakât, déjà préparées</a:t>
            </a:r>
            <a:endParaRPr lang="en-US" sz="2800" dirty="0"/>
          </a:p>
        </p:txBody>
      </p:sp>
      <p:sp>
        <p:nvSpPr>
          <p:cNvPr id="3" name="Points comptabilité"/>
          <p:cNvSpPr txBox="1"/>
          <p:nvPr/>
        </p:nvSpPr>
        <p:spPr>
          <a:xfrm>
            <a:off x="457200" y="1097280"/>
            <a:ext cx="3108960" cy="3474720"/>
          </a:xfrm>
          <a:prstGeom prst="rect">
            <a:avLst/>
          </a:prstGeom>
          <a:noFill/>
          <a:ln/>
        </p:spPr>
        <p:txBody>
          <a:bodyPr wrap="square" lIns="0" tIns="0" rIns="0" bIns="0" rtlCol="0" anchor="t"/>
          <a:lstStyle/>
          <a:p>
            <a:pPr indent="0" marL="0">
              <a:buNone/>
            </a:pPr>
            <a:r>
              <a:rPr lang="en-US" sz="1600" b="1" dirty="0">
                <a:solidFill>
                  <a:schemeClr val="tx2"/>
                </a:solidFill>
              </a:rPr>
              <a:t>La comptabilité se remplit au fil des ventes</a:t>
            </a:r>
            <a:endParaRPr lang="en-US" sz="1600" dirty="0"/>
          </a:p>
          <a:p>
            <a:pPr indent="0" marL="0">
              <a:spcAft>
                <a:spcPts val="1000"/>
              </a:spcAft>
              <a:buNone/>
            </a:pPr>
            <a:r>
              <a:rPr lang="en-US" sz="1400" dirty="0">
                <a:solidFill>
                  <a:schemeClr val="tx1"/>
                </a:solidFill>
              </a:rPr>
              <a:t>Journaux, balance et bilan sont produits par le logiciel, à partir de ce qui a été saisi.</a:t>
            </a:r>
            <a:endParaRPr lang="en-US" sz="1600" dirty="0"/>
          </a:p>
          <a:p>
            <a:pPr indent="0" marL="0">
              <a:buNone/>
            </a:pPr>
            <a:r>
              <a:rPr lang="en-US" sz="1600" b="1" dirty="0">
                <a:solidFill>
                  <a:schemeClr val="tx2"/>
                </a:solidFill>
              </a:rPr>
              <a:t>Le calcul de la Zakât</a:t>
            </a:r>
            <a:endParaRPr lang="en-US" sz="1600" dirty="0"/>
          </a:p>
          <a:p>
            <a:pPr indent="0" marL="0">
              <a:spcAft>
                <a:spcPts val="1000"/>
              </a:spcAft>
              <a:buNone/>
            </a:pPr>
            <a:r>
              <a:rPr lang="en-US" sz="1400" dirty="0">
                <a:solidFill>
                  <a:schemeClr val="tx1"/>
                </a:solidFill>
              </a:rPr>
              <a:t>Mouhassib Pro prépare le calcul à partir de vos données.</a:t>
            </a:r>
            <a:endParaRPr lang="en-US" sz="1600" dirty="0"/>
          </a:p>
          <a:p>
            <a:pPr indent="0" marL="0">
              <a:buNone/>
            </a:pPr>
            <a:r>
              <a:rPr lang="en-US" sz="1600" b="1" dirty="0">
                <a:solidFill>
                  <a:schemeClr val="tx2"/>
                </a:solidFill>
              </a:rPr>
              <a:t>Des rapports clairs</a:t>
            </a:r>
            <a:endParaRPr lang="en-US" sz="1600" dirty="0"/>
          </a:p>
          <a:p>
            <a:pPr indent="0" marL="0">
              <a:spcAft>
                <a:spcPts val="1000"/>
              </a:spcAft>
              <a:buNone/>
            </a:pPr>
            <a:r>
              <a:rPr lang="en-US" sz="1400" dirty="0">
                <a:solidFill>
                  <a:schemeClr val="tx1"/>
                </a:solidFill>
              </a:rPr>
              <a:t>Vous suivez votre activité sans refaire les comptes à la main.</a:t>
            </a:r>
            <a:endParaRPr lang="en-US" sz="1600" dirty="0"/>
          </a:p>
        </p:txBody>
      </p:sp>
      <p:sp>
        <p:nvSpPr>
          <p:cNvPr id="4" name="Écran de la Zakât cadre"/>
          <p:cNvSpPr/>
          <p:nvPr/>
        </p:nvSpPr>
        <p:spPr>
          <a:xfrm>
            <a:off x="3931920" y="1042416"/>
            <a:ext cx="4773168" cy="2894838"/>
          </a:xfrm>
          <a:prstGeom prst="roundRect">
            <a:avLst>
              <a:gd name="adj" fmla="val 2527"/>
            </a:avLst>
          </a:prstGeom>
          <a:solidFill>
            <a:schemeClr val="bg1"/>
          </a:solidFill>
          <a:ln w="9525">
            <a:solidFill>
              <a:schemeClr val="accent6"/>
            </a:solidFill>
            <a:prstDash val="solid"/>
          </a:ln>
          <a:effectLst>
            <a:outerShdw sx="100000" sy="100000" kx="0" ky="0" algn="bl" rotWithShape="0" blurRad="101600" dist="38100" dir="5400000">
              <a:srgbClr val="0E1B33">
                <a:alpha val="18000"/>
              </a:srgbClr>
            </a:outerShdw>
          </a:effectLst>
        </p:spPr>
      </p:sp>
      <p:pic>
        <p:nvPicPr>
          <p:cNvPr id="5" name="Écran de la Zakât" descr="Écran de la Zakât">    </p:cNvPr>
          <p:cNvPicPr>
            <a:picLocks noChangeAspect="1"/>
          </p:cNvPicPr>
          <p:nvPr/>
        </p:nvPicPr>
        <p:blipFill>
          <a:blip r:embed="rId1"/>
          <a:stretch>
            <a:fillRect/>
          </a:stretch>
        </p:blipFill>
        <p:spPr>
          <a:xfrm>
            <a:off x="3986784" y="1097280"/>
            <a:ext cx="4663440" cy="2785110"/>
          </a:xfrm>
          <a:prstGeom prst="rect">
            <a:avLst/>
          </a:prstGeom>
        </p:spPr>
      </p:pic>
      <p:sp>
        <p:nvSpPr>
          <p:cNvPr id="6" name="Légende"/>
          <p:cNvSpPr txBox="1"/>
          <p:nvPr/>
        </p:nvSpPr>
        <p:spPr>
          <a:xfrm>
            <a:off x="3931920" y="4005072"/>
            <a:ext cx="4754880" cy="228600"/>
          </a:xfrm>
          <a:prstGeom prst="rect">
            <a:avLst/>
          </a:prstGeom>
          <a:noFill/>
          <a:ln/>
        </p:spPr>
        <p:txBody>
          <a:bodyPr wrap="square" lIns="0" tIns="0" rIns="0" bIns="0" rtlCol="0" anchor="ctr"/>
          <a:lstStyle/>
          <a:p>
            <a:pPr indent="0" marL="0">
              <a:buNone/>
            </a:pPr>
            <a:r>
              <a:rPr lang="en-US" sz="1000" i="1" dirty="0">
                <a:solidFill>
                  <a:schemeClr val="accent5"/>
                </a:solidFill>
              </a:rPr>
              <a:t>Écran Zakât · capture réelle, données de démonstration</a:t>
            </a:r>
            <a:endParaRPr lang="en-US" sz="10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algn="ctr" indent="0" marL="0">
              <a:buNone/>
            </a:pPr>
            <a:r>
              <a:rPr lang="en-US" sz="2800" b="1" dirty="0">
                <a:solidFill>
                  <a:schemeClr val="tx2"/>
                </a:solidFill>
              </a:rPr>
              <a:t>Vous gardez le contrôle</a:t>
            </a:r>
            <a:endParaRPr lang="en-US" sz="2800" dirty="0"/>
          </a:p>
        </p:txBody>
      </p:sp>
      <p:sp>
        <p:nvSpPr>
          <p:cNvPr id="3" name="Utilisateurs et rôles"/>
          <p:cNvSpPr/>
          <p:nvPr/>
        </p:nvSpPr>
        <p:spPr>
          <a:xfrm>
            <a:off x="457200" y="1097280"/>
            <a:ext cx="4023360" cy="1554480"/>
          </a:xfrm>
          <a:prstGeom prst="roundRect">
            <a:avLst>
              <a:gd name="adj" fmla="val 7059"/>
            </a:avLst>
          </a:prstGeom>
          <a:solidFill>
            <a:schemeClr val="bg2"/>
          </a:solidFill>
          <a:ln w="12700">
            <a:solidFill>
              <a:schemeClr val="bg2"/>
            </a:solidFill>
            <a:prstDash val="solid"/>
          </a:ln>
        </p:spPr>
      </p:sp>
      <p:sp>
        <p:nvSpPr>
          <p:cNvPr id="4" name="Utilisateurs et rôles rond"/>
          <p:cNvSpPr/>
          <p:nvPr/>
        </p:nvSpPr>
        <p:spPr>
          <a:xfrm>
            <a:off x="731520" y="1508760"/>
            <a:ext cx="731520" cy="731520"/>
          </a:xfrm>
          <a:prstGeom prst="ellipse">
            <a:avLst/>
          </a:prstGeom>
          <a:solidFill>
            <a:srgbClr val="F59E0B"/>
          </a:solidFill>
          <a:ln w="12700">
            <a:solidFill>
              <a:srgbClr val="F59E0B"/>
            </a:solidFill>
            <a:prstDash val="solid"/>
          </a:ln>
        </p:spPr>
      </p:sp>
      <p:pic>
        <p:nvPicPr>
          <p:cNvPr id="5" name="Utilisateurs et rôles icône" descr="preencoded.png">    </p:cNvPr>
          <p:cNvPicPr>
            <a:picLocks noChangeAspect="1"/>
          </p:cNvPicPr>
          <p:nvPr/>
        </p:nvPicPr>
        <p:blipFill>
          <a:blip r:embed="rId1"/>
          <a:stretch>
            <a:fillRect/>
          </a:stretch>
        </p:blipFill>
        <p:spPr>
          <a:xfrm>
            <a:off x="921715" y="1698955"/>
            <a:ext cx="351130" cy="351130"/>
          </a:xfrm>
          <a:prstGeom prst="rect">
            <a:avLst/>
          </a:prstGeom>
        </p:spPr>
      </p:pic>
      <p:sp>
        <p:nvSpPr>
          <p:cNvPr id="6" name="Utilisateurs et rôles texte"/>
          <p:cNvSpPr txBox="1"/>
          <p:nvPr/>
        </p:nvSpPr>
        <p:spPr>
          <a:xfrm>
            <a:off x="1691640" y="1280160"/>
            <a:ext cx="2606040" cy="1188720"/>
          </a:xfrm>
          <a:prstGeom prst="rect">
            <a:avLst/>
          </a:prstGeom>
          <a:noFill/>
          <a:ln/>
        </p:spPr>
        <p:txBody>
          <a:bodyPr wrap="square" lIns="0" tIns="0" rIns="0" bIns="0" rtlCol="0" anchor="ctr"/>
          <a:lstStyle/>
          <a:p>
            <a:pPr indent="0" marL="0">
              <a:buNone/>
            </a:pPr>
            <a:r>
              <a:rPr lang="en-US" sz="1700" b="1" dirty="0">
                <a:solidFill>
                  <a:schemeClr val="tx2"/>
                </a:solidFill>
              </a:rPr>
              <a:t>Utilisateurs et rôles</a:t>
            </a:r>
            <a:endParaRPr lang="en-US" sz="1700" dirty="0"/>
          </a:p>
          <a:p>
            <a:pPr indent="0" marL="0">
              <a:buNone/>
            </a:pPr>
            <a:r>
              <a:rPr lang="en-US" sz="1400" dirty="0">
                <a:solidFill>
                  <a:schemeClr val="tx1"/>
                </a:solidFill>
              </a:rPr>
              <a:t>Chaque employé a son compte et son rôle.</a:t>
            </a:r>
            <a:endParaRPr lang="en-US" sz="1700" dirty="0"/>
          </a:p>
        </p:txBody>
      </p:sp>
      <p:sp>
        <p:nvSpPr>
          <p:cNvPr id="7" name="Sauvegardes"/>
          <p:cNvSpPr/>
          <p:nvPr/>
        </p:nvSpPr>
        <p:spPr>
          <a:xfrm>
            <a:off x="4663440" y="1097280"/>
            <a:ext cx="4023360" cy="1554480"/>
          </a:xfrm>
          <a:prstGeom prst="roundRect">
            <a:avLst>
              <a:gd name="adj" fmla="val 7059"/>
            </a:avLst>
          </a:prstGeom>
          <a:solidFill>
            <a:schemeClr val="bg2"/>
          </a:solidFill>
          <a:ln w="12700">
            <a:solidFill>
              <a:schemeClr val="bg2"/>
            </a:solidFill>
            <a:prstDash val="solid"/>
          </a:ln>
        </p:spPr>
      </p:sp>
      <p:sp>
        <p:nvSpPr>
          <p:cNvPr id="8" name="Sauvegardes rond"/>
          <p:cNvSpPr/>
          <p:nvPr/>
        </p:nvSpPr>
        <p:spPr>
          <a:xfrm>
            <a:off x="4937760" y="1508760"/>
            <a:ext cx="731520" cy="731520"/>
          </a:xfrm>
          <a:prstGeom prst="ellipse">
            <a:avLst/>
          </a:prstGeom>
          <a:solidFill>
            <a:srgbClr val="F59E0B"/>
          </a:solidFill>
          <a:ln w="12700">
            <a:solidFill>
              <a:srgbClr val="F59E0B"/>
            </a:solidFill>
            <a:prstDash val="solid"/>
          </a:ln>
        </p:spPr>
      </p:sp>
      <p:pic>
        <p:nvPicPr>
          <p:cNvPr id="9" name="Sauvegardes icône" descr="preencoded.png">    </p:cNvPr>
          <p:cNvPicPr>
            <a:picLocks noChangeAspect="1"/>
          </p:cNvPicPr>
          <p:nvPr/>
        </p:nvPicPr>
        <p:blipFill>
          <a:blip r:embed="rId2"/>
          <a:stretch>
            <a:fillRect/>
          </a:stretch>
        </p:blipFill>
        <p:spPr>
          <a:xfrm>
            <a:off x="5127955" y="1698955"/>
            <a:ext cx="351130" cy="351130"/>
          </a:xfrm>
          <a:prstGeom prst="rect">
            <a:avLst/>
          </a:prstGeom>
        </p:spPr>
      </p:pic>
      <p:sp>
        <p:nvSpPr>
          <p:cNvPr id="10" name="Sauvegardes texte"/>
          <p:cNvSpPr txBox="1"/>
          <p:nvPr/>
        </p:nvSpPr>
        <p:spPr>
          <a:xfrm>
            <a:off x="5897880" y="1280160"/>
            <a:ext cx="2606040" cy="1188720"/>
          </a:xfrm>
          <a:prstGeom prst="rect">
            <a:avLst/>
          </a:prstGeom>
          <a:noFill/>
          <a:ln/>
        </p:spPr>
        <p:txBody>
          <a:bodyPr wrap="square" lIns="0" tIns="0" rIns="0" bIns="0" rtlCol="0" anchor="ctr"/>
          <a:lstStyle/>
          <a:p>
            <a:pPr indent="0" marL="0">
              <a:buNone/>
            </a:pPr>
            <a:r>
              <a:rPr lang="en-US" sz="1700" b="1" dirty="0">
                <a:solidFill>
                  <a:schemeClr val="tx2"/>
                </a:solidFill>
              </a:rPr>
              <a:t>Sauvegardes</a:t>
            </a:r>
            <a:endParaRPr lang="en-US" sz="1700" dirty="0"/>
          </a:p>
          <a:p>
            <a:pPr indent="0" marL="0">
              <a:buNone/>
            </a:pPr>
            <a:r>
              <a:rPr lang="en-US" sz="1400" dirty="0">
                <a:solidFill>
                  <a:schemeClr val="tx1"/>
                </a:solidFill>
              </a:rPr>
              <a:t>Vos données sont sauvegardées depuis le logiciel.</a:t>
            </a:r>
            <a:endParaRPr lang="en-US" sz="1700" dirty="0"/>
          </a:p>
        </p:txBody>
      </p:sp>
      <p:sp>
        <p:nvSpPr>
          <p:cNvPr id="11" name="Clé réseau"/>
          <p:cNvSpPr/>
          <p:nvPr/>
        </p:nvSpPr>
        <p:spPr>
          <a:xfrm>
            <a:off x="457200" y="2834640"/>
            <a:ext cx="4023360" cy="1554480"/>
          </a:xfrm>
          <a:prstGeom prst="roundRect">
            <a:avLst>
              <a:gd name="adj" fmla="val 7059"/>
            </a:avLst>
          </a:prstGeom>
          <a:solidFill>
            <a:schemeClr val="bg2"/>
          </a:solidFill>
          <a:ln w="12700">
            <a:solidFill>
              <a:schemeClr val="bg2"/>
            </a:solidFill>
            <a:prstDash val="solid"/>
          </a:ln>
        </p:spPr>
      </p:sp>
      <p:sp>
        <p:nvSpPr>
          <p:cNvPr id="12" name="Clé réseau rond"/>
          <p:cNvSpPr/>
          <p:nvPr/>
        </p:nvSpPr>
        <p:spPr>
          <a:xfrm>
            <a:off x="731520" y="3246120"/>
            <a:ext cx="731520" cy="731520"/>
          </a:xfrm>
          <a:prstGeom prst="ellipse">
            <a:avLst/>
          </a:prstGeom>
          <a:solidFill>
            <a:srgbClr val="F59E0B"/>
          </a:solidFill>
          <a:ln w="12700">
            <a:solidFill>
              <a:srgbClr val="F59E0B"/>
            </a:solidFill>
            <a:prstDash val="solid"/>
          </a:ln>
        </p:spPr>
      </p:sp>
      <p:pic>
        <p:nvPicPr>
          <p:cNvPr id="13" name="Clé réseau icône" descr="preencoded.png">    </p:cNvPr>
          <p:cNvPicPr>
            <a:picLocks noChangeAspect="1"/>
          </p:cNvPicPr>
          <p:nvPr/>
        </p:nvPicPr>
        <p:blipFill>
          <a:blip r:embed="rId3"/>
          <a:stretch>
            <a:fillRect/>
          </a:stretch>
        </p:blipFill>
        <p:spPr>
          <a:xfrm>
            <a:off x="921715" y="3436315"/>
            <a:ext cx="351130" cy="351130"/>
          </a:xfrm>
          <a:prstGeom prst="rect">
            <a:avLst/>
          </a:prstGeom>
        </p:spPr>
      </p:pic>
      <p:sp>
        <p:nvSpPr>
          <p:cNvPr id="14" name="Clé réseau texte"/>
          <p:cNvSpPr txBox="1"/>
          <p:nvPr/>
        </p:nvSpPr>
        <p:spPr>
          <a:xfrm>
            <a:off x="1691640" y="3017520"/>
            <a:ext cx="2606040" cy="1188720"/>
          </a:xfrm>
          <a:prstGeom prst="rect">
            <a:avLst/>
          </a:prstGeom>
          <a:noFill/>
          <a:ln/>
        </p:spPr>
        <p:txBody>
          <a:bodyPr wrap="square" lIns="0" tIns="0" rIns="0" bIns="0" rtlCol="0" anchor="ctr"/>
          <a:lstStyle/>
          <a:p>
            <a:pPr indent="0" marL="0">
              <a:buNone/>
            </a:pPr>
            <a:r>
              <a:rPr lang="en-US" sz="1700" b="1" dirty="0">
                <a:solidFill>
                  <a:schemeClr val="tx2"/>
                </a:solidFill>
              </a:rPr>
              <a:t>Clé réseau</a:t>
            </a:r>
            <a:endParaRPr lang="en-US" sz="1700" dirty="0"/>
          </a:p>
          <a:p>
            <a:pPr indent="0" marL="0">
              <a:buNone/>
            </a:pPr>
            <a:r>
              <a:rPr lang="en-US" sz="1400" dirty="0">
                <a:solidFill>
                  <a:schemeClr val="tx1"/>
                </a:solidFill>
              </a:rPr>
              <a:t>Seuls les postes autorisés se connectent au serveur.</a:t>
            </a:r>
            <a:endParaRPr lang="en-US" sz="1700" dirty="0"/>
          </a:p>
        </p:txBody>
      </p:sp>
      <p:sp>
        <p:nvSpPr>
          <p:cNvPr id="15" name="Français et arabe"/>
          <p:cNvSpPr/>
          <p:nvPr/>
        </p:nvSpPr>
        <p:spPr>
          <a:xfrm>
            <a:off x="4663440" y="2834640"/>
            <a:ext cx="4023360" cy="1554480"/>
          </a:xfrm>
          <a:prstGeom prst="roundRect">
            <a:avLst>
              <a:gd name="adj" fmla="val 7059"/>
            </a:avLst>
          </a:prstGeom>
          <a:solidFill>
            <a:schemeClr val="bg2"/>
          </a:solidFill>
          <a:ln w="12700">
            <a:solidFill>
              <a:schemeClr val="bg2"/>
            </a:solidFill>
            <a:prstDash val="solid"/>
          </a:ln>
        </p:spPr>
      </p:sp>
      <p:sp>
        <p:nvSpPr>
          <p:cNvPr id="16" name="Français et arabe rond"/>
          <p:cNvSpPr/>
          <p:nvPr/>
        </p:nvSpPr>
        <p:spPr>
          <a:xfrm>
            <a:off x="4937760" y="3246120"/>
            <a:ext cx="731520" cy="731520"/>
          </a:xfrm>
          <a:prstGeom prst="ellipse">
            <a:avLst/>
          </a:prstGeom>
          <a:solidFill>
            <a:srgbClr val="F59E0B"/>
          </a:solidFill>
          <a:ln w="12700">
            <a:solidFill>
              <a:srgbClr val="F59E0B"/>
            </a:solidFill>
            <a:prstDash val="solid"/>
          </a:ln>
        </p:spPr>
      </p:sp>
      <p:pic>
        <p:nvPicPr>
          <p:cNvPr id="17" name="Français et arabe icône" descr="preencoded.png">    </p:cNvPr>
          <p:cNvPicPr>
            <a:picLocks noChangeAspect="1"/>
          </p:cNvPicPr>
          <p:nvPr/>
        </p:nvPicPr>
        <p:blipFill>
          <a:blip r:embed="rId4"/>
          <a:stretch>
            <a:fillRect/>
          </a:stretch>
        </p:blipFill>
        <p:spPr>
          <a:xfrm>
            <a:off x="5127955" y="3436315"/>
            <a:ext cx="351130" cy="351130"/>
          </a:xfrm>
          <a:prstGeom prst="rect">
            <a:avLst/>
          </a:prstGeom>
        </p:spPr>
      </p:pic>
      <p:sp>
        <p:nvSpPr>
          <p:cNvPr id="18" name="Français et arabe texte"/>
          <p:cNvSpPr txBox="1"/>
          <p:nvPr/>
        </p:nvSpPr>
        <p:spPr>
          <a:xfrm>
            <a:off x="5897880" y="3017520"/>
            <a:ext cx="2606040" cy="1188720"/>
          </a:xfrm>
          <a:prstGeom prst="rect">
            <a:avLst/>
          </a:prstGeom>
          <a:noFill/>
          <a:ln/>
        </p:spPr>
        <p:txBody>
          <a:bodyPr wrap="square" lIns="0" tIns="0" rIns="0" bIns="0" rtlCol="0" anchor="ctr"/>
          <a:lstStyle/>
          <a:p>
            <a:pPr indent="0" marL="0">
              <a:buNone/>
            </a:pPr>
            <a:r>
              <a:rPr lang="en-US" sz="1700" b="1" dirty="0">
                <a:solidFill>
                  <a:schemeClr val="tx2"/>
                </a:solidFill>
              </a:rPr>
              <a:t>Français et arabe</a:t>
            </a:r>
            <a:endParaRPr lang="en-US" sz="1700" dirty="0"/>
          </a:p>
          <a:p>
            <a:pPr indent="0" marL="0">
              <a:buNone/>
            </a:pPr>
            <a:r>
              <a:rPr lang="en-US" sz="1400" dirty="0">
                <a:solidFill>
                  <a:schemeClr val="tx1"/>
                </a:solidFill>
              </a:rPr>
              <a:t>L'interface existe dans les deux langues.</a:t>
            </a:r>
            <a:endParaRPr lang="en-US" sz="17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algn="ctr" indent="0" marL="0">
              <a:buNone/>
            </a:pPr>
            <a:r>
              <a:rPr lang="en-US" sz="2800" b="1" dirty="0">
                <a:solidFill>
                  <a:schemeClr val="tx2"/>
                </a:solidFill>
              </a:rPr>
              <a:t>Est-ce fait pour vous ?</a:t>
            </a:r>
            <a:endParaRPr lang="en-US" sz="2800" dirty="0"/>
          </a:p>
        </p:txBody>
      </p:sp>
      <p:sp>
        <p:nvSpPr>
          <p:cNvPr id="3" name="Commerces avec plusieurs caisses"/>
          <p:cNvSpPr/>
          <p:nvPr/>
        </p:nvSpPr>
        <p:spPr>
          <a:xfrm>
            <a:off x="457200" y="1097280"/>
            <a:ext cx="2615184" cy="2514600"/>
          </a:xfrm>
          <a:prstGeom prst="roundRect">
            <a:avLst>
              <a:gd name="adj" fmla="val 4364"/>
            </a:avLst>
          </a:prstGeom>
          <a:solidFill>
            <a:schemeClr val="bg2"/>
          </a:solidFill>
          <a:ln w="12700">
            <a:solidFill>
              <a:schemeClr val="bg2"/>
            </a:solidFill>
            <a:prstDash val="solid"/>
          </a:ln>
        </p:spPr>
      </p:sp>
      <p:sp>
        <p:nvSpPr>
          <p:cNvPr id="4" name="Commerces avec plusieurs caisses rond"/>
          <p:cNvSpPr/>
          <p:nvPr/>
        </p:nvSpPr>
        <p:spPr>
          <a:xfrm>
            <a:off x="731520" y="1371600"/>
            <a:ext cx="731520" cy="731520"/>
          </a:xfrm>
          <a:prstGeom prst="ellipse">
            <a:avLst/>
          </a:prstGeom>
          <a:solidFill>
            <a:srgbClr val="16325C"/>
          </a:solidFill>
          <a:ln w="12700">
            <a:solidFill>
              <a:srgbClr val="16325C"/>
            </a:solidFill>
            <a:prstDash val="solid"/>
          </a:ln>
        </p:spPr>
      </p:sp>
      <p:pic>
        <p:nvPicPr>
          <p:cNvPr id="5" name="Commerces avec plusieurs caisses icône" descr="preencoded.png">    </p:cNvPr>
          <p:cNvPicPr>
            <a:picLocks noChangeAspect="1"/>
          </p:cNvPicPr>
          <p:nvPr/>
        </p:nvPicPr>
        <p:blipFill>
          <a:blip r:embed="rId1"/>
          <a:stretch>
            <a:fillRect/>
          </a:stretch>
        </p:blipFill>
        <p:spPr>
          <a:xfrm>
            <a:off x="921715" y="1561795"/>
            <a:ext cx="351130" cy="351130"/>
          </a:xfrm>
          <a:prstGeom prst="rect">
            <a:avLst/>
          </a:prstGeom>
        </p:spPr>
      </p:pic>
      <p:sp>
        <p:nvSpPr>
          <p:cNvPr id="6" name="Commerces avec plusieurs caisses"/>
          <p:cNvSpPr txBox="1"/>
          <p:nvPr/>
        </p:nvSpPr>
        <p:spPr>
          <a:xfrm>
            <a:off x="731520" y="2240280"/>
            <a:ext cx="2103120" cy="594360"/>
          </a:xfrm>
          <a:prstGeom prst="rect">
            <a:avLst/>
          </a:prstGeom>
          <a:noFill/>
          <a:ln/>
        </p:spPr>
        <p:txBody>
          <a:bodyPr wrap="square" lIns="0" tIns="0" rIns="0" bIns="0" rtlCol="0" anchor="t"/>
          <a:lstStyle/>
          <a:p>
            <a:pPr indent="0" marL="0">
              <a:buNone/>
            </a:pPr>
            <a:r>
              <a:rPr lang="en-US" sz="1600" b="1" dirty="0">
                <a:solidFill>
                  <a:schemeClr val="tx2"/>
                </a:solidFill>
              </a:rPr>
              <a:t>Commerces avec plusieurs caisses</a:t>
            </a:r>
            <a:endParaRPr lang="en-US" sz="1600" dirty="0"/>
          </a:p>
        </p:txBody>
      </p:sp>
      <p:sp>
        <p:nvSpPr>
          <p:cNvPr id="7" name="Commerces avec plusieurs caisses détail"/>
          <p:cNvSpPr txBox="1"/>
          <p:nvPr/>
        </p:nvSpPr>
        <p:spPr>
          <a:xfrm>
            <a:off x="731520" y="2834640"/>
            <a:ext cx="2103120" cy="731520"/>
          </a:xfrm>
          <a:prstGeom prst="rect">
            <a:avLst/>
          </a:prstGeom>
          <a:noFill/>
          <a:ln/>
        </p:spPr>
        <p:txBody>
          <a:bodyPr wrap="square" lIns="0" tIns="0" rIns="0" bIns="0" rtlCol="0" anchor="t"/>
          <a:lstStyle/>
          <a:p>
            <a:pPr indent="0" marL="0">
              <a:buNone/>
            </a:pPr>
            <a:r>
              <a:rPr lang="en-US" sz="1400" dirty="0">
                <a:solidFill>
                  <a:schemeClr val="tx1"/>
                </a:solidFill>
              </a:rPr>
              <a:t>Supermarchés, grandes boutiques, magasins avec plusieurs vendeurs.</a:t>
            </a:r>
            <a:endParaRPr lang="en-US" sz="1400" dirty="0"/>
          </a:p>
        </p:txBody>
      </p:sp>
      <p:sp>
        <p:nvSpPr>
          <p:cNvPr id="8" name="Grossistes et distributeurs"/>
          <p:cNvSpPr/>
          <p:nvPr/>
        </p:nvSpPr>
        <p:spPr>
          <a:xfrm>
            <a:off x="3264408" y="1097280"/>
            <a:ext cx="2615184" cy="2514600"/>
          </a:xfrm>
          <a:prstGeom prst="roundRect">
            <a:avLst>
              <a:gd name="adj" fmla="val 4364"/>
            </a:avLst>
          </a:prstGeom>
          <a:solidFill>
            <a:schemeClr val="bg2"/>
          </a:solidFill>
          <a:ln w="12700">
            <a:solidFill>
              <a:schemeClr val="bg2"/>
            </a:solidFill>
            <a:prstDash val="solid"/>
          </a:ln>
        </p:spPr>
      </p:sp>
      <p:sp>
        <p:nvSpPr>
          <p:cNvPr id="9" name="Grossistes et distributeurs rond"/>
          <p:cNvSpPr/>
          <p:nvPr/>
        </p:nvSpPr>
        <p:spPr>
          <a:xfrm>
            <a:off x="3538728" y="1371600"/>
            <a:ext cx="731520" cy="731520"/>
          </a:xfrm>
          <a:prstGeom prst="ellipse">
            <a:avLst/>
          </a:prstGeom>
          <a:solidFill>
            <a:srgbClr val="16325C"/>
          </a:solidFill>
          <a:ln w="12700">
            <a:solidFill>
              <a:srgbClr val="16325C"/>
            </a:solidFill>
            <a:prstDash val="solid"/>
          </a:ln>
        </p:spPr>
      </p:sp>
      <p:pic>
        <p:nvPicPr>
          <p:cNvPr id="10" name="Grossistes et distributeurs icône" descr="preencoded.png">    </p:cNvPr>
          <p:cNvPicPr>
            <a:picLocks noChangeAspect="1"/>
          </p:cNvPicPr>
          <p:nvPr/>
        </p:nvPicPr>
        <p:blipFill>
          <a:blip r:embed="rId2"/>
          <a:stretch>
            <a:fillRect/>
          </a:stretch>
        </p:blipFill>
        <p:spPr>
          <a:xfrm>
            <a:off x="3728923" y="1561795"/>
            <a:ext cx="351130" cy="351130"/>
          </a:xfrm>
          <a:prstGeom prst="rect">
            <a:avLst/>
          </a:prstGeom>
        </p:spPr>
      </p:pic>
      <p:sp>
        <p:nvSpPr>
          <p:cNvPr id="11" name="Grossistes et distributeurs"/>
          <p:cNvSpPr txBox="1"/>
          <p:nvPr/>
        </p:nvSpPr>
        <p:spPr>
          <a:xfrm>
            <a:off x="3538728" y="2240280"/>
            <a:ext cx="2103120" cy="594360"/>
          </a:xfrm>
          <a:prstGeom prst="rect">
            <a:avLst/>
          </a:prstGeom>
          <a:noFill/>
          <a:ln/>
        </p:spPr>
        <p:txBody>
          <a:bodyPr wrap="square" lIns="0" tIns="0" rIns="0" bIns="0" rtlCol="0" anchor="t"/>
          <a:lstStyle/>
          <a:p>
            <a:pPr indent="0" marL="0">
              <a:buNone/>
            </a:pPr>
            <a:r>
              <a:rPr lang="en-US" sz="1600" b="1" dirty="0">
                <a:solidFill>
                  <a:schemeClr val="tx2"/>
                </a:solidFill>
              </a:rPr>
              <a:t>Grossistes et distributeurs</a:t>
            </a:r>
            <a:endParaRPr lang="en-US" sz="1600" dirty="0"/>
          </a:p>
        </p:txBody>
      </p:sp>
      <p:sp>
        <p:nvSpPr>
          <p:cNvPr id="12" name="Grossistes et distributeurs détail"/>
          <p:cNvSpPr txBox="1"/>
          <p:nvPr/>
        </p:nvSpPr>
        <p:spPr>
          <a:xfrm>
            <a:off x="3538728" y="2834640"/>
            <a:ext cx="2103120" cy="731520"/>
          </a:xfrm>
          <a:prstGeom prst="rect">
            <a:avLst/>
          </a:prstGeom>
          <a:noFill/>
          <a:ln/>
        </p:spPr>
        <p:txBody>
          <a:bodyPr wrap="square" lIns="0" tIns="0" rIns="0" bIns="0" rtlCol="0" anchor="t"/>
          <a:lstStyle/>
          <a:p>
            <a:pPr indent="0" marL="0">
              <a:buNone/>
            </a:pPr>
            <a:r>
              <a:rPr lang="en-US" sz="1400" dirty="0">
                <a:solidFill>
                  <a:schemeClr val="tx1"/>
                </a:solidFill>
              </a:rPr>
              <a:t>Vous avez un ou plusieurs dépôts en plus du point de vente.</a:t>
            </a:r>
            <a:endParaRPr lang="en-US" sz="1400" dirty="0"/>
          </a:p>
        </p:txBody>
      </p:sp>
      <p:sp>
        <p:nvSpPr>
          <p:cNvPr id="13" name="PME qui tiennent une comptabilité"/>
          <p:cNvSpPr/>
          <p:nvPr/>
        </p:nvSpPr>
        <p:spPr>
          <a:xfrm>
            <a:off x="6071616" y="1097280"/>
            <a:ext cx="2615184" cy="2514600"/>
          </a:xfrm>
          <a:prstGeom prst="roundRect">
            <a:avLst>
              <a:gd name="adj" fmla="val 4364"/>
            </a:avLst>
          </a:prstGeom>
          <a:solidFill>
            <a:schemeClr val="bg2"/>
          </a:solidFill>
          <a:ln w="12700">
            <a:solidFill>
              <a:schemeClr val="bg2"/>
            </a:solidFill>
            <a:prstDash val="solid"/>
          </a:ln>
        </p:spPr>
      </p:sp>
      <p:sp>
        <p:nvSpPr>
          <p:cNvPr id="14" name="PME qui tiennent une comptabilité rond"/>
          <p:cNvSpPr/>
          <p:nvPr/>
        </p:nvSpPr>
        <p:spPr>
          <a:xfrm>
            <a:off x="6345936" y="1371600"/>
            <a:ext cx="731520" cy="731520"/>
          </a:xfrm>
          <a:prstGeom prst="ellipse">
            <a:avLst/>
          </a:prstGeom>
          <a:solidFill>
            <a:srgbClr val="16325C"/>
          </a:solidFill>
          <a:ln w="12700">
            <a:solidFill>
              <a:srgbClr val="16325C"/>
            </a:solidFill>
            <a:prstDash val="solid"/>
          </a:ln>
        </p:spPr>
      </p:sp>
      <p:pic>
        <p:nvPicPr>
          <p:cNvPr id="15" name="PME qui tiennent une comptabilité icône" descr="preencoded.png">    </p:cNvPr>
          <p:cNvPicPr>
            <a:picLocks noChangeAspect="1"/>
          </p:cNvPicPr>
          <p:nvPr/>
        </p:nvPicPr>
        <p:blipFill>
          <a:blip r:embed="rId3"/>
          <a:stretch>
            <a:fillRect/>
          </a:stretch>
        </p:blipFill>
        <p:spPr>
          <a:xfrm>
            <a:off x="6536131" y="1561795"/>
            <a:ext cx="351130" cy="351130"/>
          </a:xfrm>
          <a:prstGeom prst="rect">
            <a:avLst/>
          </a:prstGeom>
        </p:spPr>
      </p:pic>
      <p:sp>
        <p:nvSpPr>
          <p:cNvPr id="16" name="PME qui tiennent une comptabilité"/>
          <p:cNvSpPr txBox="1"/>
          <p:nvPr/>
        </p:nvSpPr>
        <p:spPr>
          <a:xfrm>
            <a:off x="6345936" y="2240280"/>
            <a:ext cx="2103120" cy="594360"/>
          </a:xfrm>
          <a:prstGeom prst="rect">
            <a:avLst/>
          </a:prstGeom>
          <a:noFill/>
          <a:ln/>
        </p:spPr>
        <p:txBody>
          <a:bodyPr wrap="square" lIns="0" tIns="0" rIns="0" bIns="0" rtlCol="0" anchor="t"/>
          <a:lstStyle/>
          <a:p>
            <a:pPr indent="0" marL="0">
              <a:buNone/>
            </a:pPr>
            <a:r>
              <a:rPr lang="en-US" sz="1600" b="1" dirty="0">
                <a:solidFill>
                  <a:schemeClr val="tx2"/>
                </a:solidFill>
              </a:rPr>
              <a:t>PME qui tiennent une comptabilité</a:t>
            </a:r>
            <a:endParaRPr lang="en-US" sz="1600" dirty="0"/>
          </a:p>
        </p:txBody>
      </p:sp>
      <p:sp>
        <p:nvSpPr>
          <p:cNvPr id="17" name="PME qui tiennent une comptabilité détail"/>
          <p:cNvSpPr txBox="1"/>
          <p:nvPr/>
        </p:nvSpPr>
        <p:spPr>
          <a:xfrm>
            <a:off x="6345936" y="2834640"/>
            <a:ext cx="2103120" cy="731520"/>
          </a:xfrm>
          <a:prstGeom prst="rect">
            <a:avLst/>
          </a:prstGeom>
          <a:noFill/>
          <a:ln/>
        </p:spPr>
        <p:txBody>
          <a:bodyPr wrap="square" lIns="0" tIns="0" rIns="0" bIns="0" rtlCol="0" anchor="t"/>
          <a:lstStyle/>
          <a:p>
            <a:pPr indent="0" marL="0">
              <a:buNone/>
            </a:pPr>
            <a:r>
              <a:rPr lang="en-US" sz="1400" dirty="0">
                <a:solidFill>
                  <a:schemeClr val="tx1"/>
                </a:solidFill>
              </a:rPr>
              <a:t>Vous voulez des comptes justes sans tout ressaisir.</a:t>
            </a:r>
            <a:endParaRPr lang="en-US" sz="1400" dirty="0"/>
          </a:p>
        </p:txBody>
      </p:sp>
      <p:sp>
        <p:nvSpPr>
          <p:cNvPr id="18" name="Règle simple"/>
          <p:cNvSpPr/>
          <p:nvPr/>
        </p:nvSpPr>
        <p:spPr>
          <a:xfrm>
            <a:off x="457200" y="3840480"/>
            <a:ext cx="8229600" cy="685800"/>
          </a:xfrm>
          <a:prstGeom prst="roundRect">
            <a:avLst>
              <a:gd name="adj" fmla="val 16000"/>
            </a:avLst>
          </a:prstGeom>
          <a:solidFill>
            <a:schemeClr val="tx2"/>
          </a:solidFill>
          <a:ln w="12700">
            <a:solidFill>
              <a:schemeClr val="tx2"/>
            </a:solidFill>
            <a:prstDash val="solid"/>
          </a:ln>
        </p:spPr>
      </p:sp>
      <p:pic>
        <p:nvPicPr>
          <p:cNvPr id="19" name="Coche" descr="preencoded.png">    </p:cNvPr>
          <p:cNvPicPr>
            <a:picLocks noChangeAspect="1"/>
          </p:cNvPicPr>
          <p:nvPr/>
        </p:nvPicPr>
        <p:blipFill>
          <a:blip r:embed="rId4"/>
          <a:stretch>
            <a:fillRect/>
          </a:stretch>
        </p:blipFill>
        <p:spPr>
          <a:xfrm>
            <a:off x="685800" y="4014216"/>
            <a:ext cx="338328" cy="338328"/>
          </a:xfrm>
          <a:prstGeom prst="rect">
            <a:avLst/>
          </a:prstGeom>
        </p:spPr>
      </p:pic>
      <p:sp>
        <p:nvSpPr>
          <p:cNvPr id="20" name="Règle simple texte"/>
          <p:cNvSpPr txBox="1"/>
          <p:nvPr/>
        </p:nvSpPr>
        <p:spPr>
          <a:xfrm>
            <a:off x="1188720" y="3840480"/>
            <a:ext cx="7315200" cy="685800"/>
          </a:xfrm>
          <a:prstGeom prst="rect">
            <a:avLst/>
          </a:prstGeom>
          <a:noFill/>
          <a:ln/>
        </p:spPr>
        <p:txBody>
          <a:bodyPr wrap="square" lIns="0" tIns="0" rIns="0" bIns="0" rtlCol="0" anchor="ctr"/>
          <a:lstStyle/>
          <a:p>
            <a:pPr indent="0" marL="0">
              <a:buNone/>
            </a:pPr>
            <a:r>
              <a:rPr lang="en-US" sz="1500" b="1" dirty="0">
                <a:solidFill>
                  <a:schemeClr val="bg1"/>
                </a:solidFill>
              </a:rPr>
              <a:t>Règle simple : si vous avez au moins deux caisses ou un dépôt, Mouhassib Pro est pensé pour vous.</a:t>
            </a:r>
            <a:endParaRPr lang="en-US" sz="15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algn="ctr" indent="0" marL="0">
              <a:buNone/>
            </a:pPr>
            <a:r>
              <a:rPr lang="en-US" sz="2800" b="1" dirty="0">
                <a:solidFill>
                  <a:schemeClr val="tx2"/>
                </a:solidFill>
              </a:rPr>
              <a:t>Ce qu'il vous faut pour démarrer</a:t>
            </a:r>
            <a:endParaRPr lang="en-US" sz="2800" dirty="0"/>
          </a:p>
        </p:txBody>
      </p:sp>
      <p:sp>
        <p:nvSpPr>
          <p:cNvPr id="3" name="Un ordinateur serveur rond"/>
          <p:cNvSpPr/>
          <p:nvPr/>
        </p:nvSpPr>
        <p:spPr>
          <a:xfrm>
            <a:off x="457200" y="1097280"/>
            <a:ext cx="658368" cy="658368"/>
          </a:xfrm>
          <a:prstGeom prst="ellipse">
            <a:avLst/>
          </a:prstGeom>
          <a:solidFill>
            <a:srgbClr val="16325C"/>
          </a:solidFill>
          <a:ln w="12700">
            <a:solidFill>
              <a:srgbClr val="16325C"/>
            </a:solidFill>
            <a:prstDash val="solid"/>
          </a:ln>
        </p:spPr>
      </p:sp>
      <p:pic>
        <p:nvPicPr>
          <p:cNvPr id="4" name="Un ordinateur serveur icône" descr="preencoded.png">    </p:cNvPr>
          <p:cNvPicPr>
            <a:picLocks noChangeAspect="1"/>
          </p:cNvPicPr>
          <p:nvPr/>
        </p:nvPicPr>
        <p:blipFill>
          <a:blip r:embed="rId1"/>
          <a:stretch>
            <a:fillRect/>
          </a:stretch>
        </p:blipFill>
        <p:spPr>
          <a:xfrm>
            <a:off x="628376" y="1268456"/>
            <a:ext cx="316017" cy="316017"/>
          </a:xfrm>
          <a:prstGeom prst="rect">
            <a:avLst/>
          </a:prstGeom>
        </p:spPr>
      </p:pic>
      <p:sp>
        <p:nvSpPr>
          <p:cNvPr id="5" name="Un ordinateur serveur"/>
          <p:cNvSpPr txBox="1"/>
          <p:nvPr/>
        </p:nvSpPr>
        <p:spPr>
          <a:xfrm>
            <a:off x="1325880" y="1097280"/>
            <a:ext cx="3840480" cy="658368"/>
          </a:xfrm>
          <a:prstGeom prst="rect">
            <a:avLst/>
          </a:prstGeom>
          <a:noFill/>
          <a:ln/>
        </p:spPr>
        <p:txBody>
          <a:bodyPr wrap="square" lIns="0" tIns="0" rIns="0" bIns="0" rtlCol="0" anchor="ctr"/>
          <a:lstStyle/>
          <a:p>
            <a:pPr indent="0" marL="0">
              <a:buNone/>
            </a:pPr>
            <a:r>
              <a:rPr lang="en-US" sz="1500" b="1" dirty="0">
                <a:solidFill>
                  <a:schemeClr val="tx2"/>
                </a:solidFill>
              </a:rPr>
              <a:t>Un ordinateur serveur</a:t>
            </a:r>
            <a:endParaRPr lang="en-US" sz="1500" dirty="0"/>
          </a:p>
          <a:p>
            <a:pPr indent="0" marL="0">
              <a:buNone/>
            </a:pPr>
            <a:r>
              <a:rPr lang="en-US" sz="1500" dirty="0">
                <a:solidFill>
                  <a:schemeClr val="tx1"/>
                </a:solidFill>
              </a:rPr>
              <a:t>Il garde toutes les données du commerce.</a:t>
            </a:r>
            <a:endParaRPr lang="en-US" sz="1500" dirty="0"/>
          </a:p>
        </p:txBody>
      </p:sp>
      <p:sp>
        <p:nvSpPr>
          <p:cNvPr id="6" name="Un ordinateur par caisse rond"/>
          <p:cNvSpPr/>
          <p:nvPr/>
        </p:nvSpPr>
        <p:spPr>
          <a:xfrm>
            <a:off x="457200" y="1965960"/>
            <a:ext cx="658368" cy="658368"/>
          </a:xfrm>
          <a:prstGeom prst="ellipse">
            <a:avLst/>
          </a:prstGeom>
          <a:solidFill>
            <a:srgbClr val="16325C"/>
          </a:solidFill>
          <a:ln w="12700">
            <a:solidFill>
              <a:srgbClr val="16325C"/>
            </a:solidFill>
            <a:prstDash val="solid"/>
          </a:ln>
        </p:spPr>
      </p:sp>
      <p:pic>
        <p:nvPicPr>
          <p:cNvPr id="7" name="Un ordinateur par caisse icône" descr="preencoded.png">    </p:cNvPr>
          <p:cNvPicPr>
            <a:picLocks noChangeAspect="1"/>
          </p:cNvPicPr>
          <p:nvPr/>
        </p:nvPicPr>
        <p:blipFill>
          <a:blip r:embed="rId2"/>
          <a:stretch>
            <a:fillRect/>
          </a:stretch>
        </p:blipFill>
        <p:spPr>
          <a:xfrm>
            <a:off x="628376" y="2137136"/>
            <a:ext cx="316017" cy="316017"/>
          </a:xfrm>
          <a:prstGeom prst="rect">
            <a:avLst/>
          </a:prstGeom>
        </p:spPr>
      </p:pic>
      <p:sp>
        <p:nvSpPr>
          <p:cNvPr id="8" name="Un ordinateur par caisse"/>
          <p:cNvSpPr txBox="1"/>
          <p:nvPr/>
        </p:nvSpPr>
        <p:spPr>
          <a:xfrm>
            <a:off x="1325880" y="1965960"/>
            <a:ext cx="3840480" cy="658368"/>
          </a:xfrm>
          <a:prstGeom prst="rect">
            <a:avLst/>
          </a:prstGeom>
          <a:noFill/>
          <a:ln/>
        </p:spPr>
        <p:txBody>
          <a:bodyPr wrap="square" lIns="0" tIns="0" rIns="0" bIns="0" rtlCol="0" anchor="ctr"/>
          <a:lstStyle/>
          <a:p>
            <a:pPr indent="0" marL="0">
              <a:buNone/>
            </a:pPr>
            <a:r>
              <a:rPr lang="en-US" sz="1500" b="1" dirty="0">
                <a:solidFill>
                  <a:schemeClr val="tx2"/>
                </a:solidFill>
              </a:rPr>
              <a:t>Un ordinateur par caisse</a:t>
            </a:r>
            <a:endParaRPr lang="en-US" sz="1500" dirty="0"/>
          </a:p>
          <a:p>
            <a:pPr indent="0" marL="0">
              <a:buNone/>
            </a:pPr>
            <a:r>
              <a:rPr lang="en-US" sz="1500" dirty="0">
                <a:solidFill>
                  <a:schemeClr val="tx1"/>
                </a:solidFill>
              </a:rPr>
              <a:t>Sous Windows 10 ou Windows 11.</a:t>
            </a:r>
            <a:endParaRPr lang="en-US" sz="1500" dirty="0"/>
          </a:p>
        </p:txBody>
      </p:sp>
      <p:sp>
        <p:nvSpPr>
          <p:cNvPr id="9" name="Un réseau local rond"/>
          <p:cNvSpPr/>
          <p:nvPr/>
        </p:nvSpPr>
        <p:spPr>
          <a:xfrm>
            <a:off x="457200" y="2834640"/>
            <a:ext cx="658368" cy="658368"/>
          </a:xfrm>
          <a:prstGeom prst="ellipse">
            <a:avLst/>
          </a:prstGeom>
          <a:solidFill>
            <a:srgbClr val="16325C"/>
          </a:solidFill>
          <a:ln w="12700">
            <a:solidFill>
              <a:srgbClr val="16325C"/>
            </a:solidFill>
            <a:prstDash val="solid"/>
          </a:ln>
        </p:spPr>
      </p:sp>
      <p:pic>
        <p:nvPicPr>
          <p:cNvPr id="10" name="Un réseau local icône" descr="preencoded.png">    </p:cNvPr>
          <p:cNvPicPr>
            <a:picLocks noChangeAspect="1"/>
          </p:cNvPicPr>
          <p:nvPr/>
        </p:nvPicPr>
        <p:blipFill>
          <a:blip r:embed="rId3"/>
          <a:stretch>
            <a:fillRect/>
          </a:stretch>
        </p:blipFill>
        <p:spPr>
          <a:xfrm>
            <a:off x="628376" y="3005816"/>
            <a:ext cx="316017" cy="316017"/>
          </a:xfrm>
          <a:prstGeom prst="rect">
            <a:avLst/>
          </a:prstGeom>
        </p:spPr>
      </p:pic>
      <p:sp>
        <p:nvSpPr>
          <p:cNvPr id="11" name="Un réseau local"/>
          <p:cNvSpPr txBox="1"/>
          <p:nvPr/>
        </p:nvSpPr>
        <p:spPr>
          <a:xfrm>
            <a:off x="1325880" y="2834640"/>
            <a:ext cx="3840480" cy="658368"/>
          </a:xfrm>
          <a:prstGeom prst="rect">
            <a:avLst/>
          </a:prstGeom>
          <a:noFill/>
          <a:ln/>
        </p:spPr>
        <p:txBody>
          <a:bodyPr wrap="square" lIns="0" tIns="0" rIns="0" bIns="0" rtlCol="0" anchor="ctr"/>
          <a:lstStyle/>
          <a:p>
            <a:pPr indent="0" marL="0">
              <a:buNone/>
            </a:pPr>
            <a:r>
              <a:rPr lang="en-US" sz="1500" b="1" dirty="0">
                <a:solidFill>
                  <a:schemeClr val="tx2"/>
                </a:solidFill>
              </a:rPr>
              <a:t>Un réseau local</a:t>
            </a:r>
            <a:endParaRPr lang="en-US" sz="1500" dirty="0"/>
          </a:p>
          <a:p>
            <a:pPr indent="0" marL="0">
              <a:buNone/>
            </a:pPr>
            <a:r>
              <a:rPr lang="en-US" sz="1500" dirty="0">
                <a:solidFill>
                  <a:schemeClr val="tx1"/>
                </a:solidFill>
              </a:rPr>
              <a:t>Wi-Fi ou câble entre le serveur et les caisses.</a:t>
            </a:r>
            <a:endParaRPr lang="en-US" sz="1500" dirty="0"/>
          </a:p>
        </p:txBody>
      </p:sp>
      <p:sp>
        <p:nvSpPr>
          <p:cNvPr id="12" name="Pas d'Internet obligatoire rond"/>
          <p:cNvSpPr/>
          <p:nvPr/>
        </p:nvSpPr>
        <p:spPr>
          <a:xfrm>
            <a:off x="457200" y="3703320"/>
            <a:ext cx="658368" cy="658368"/>
          </a:xfrm>
          <a:prstGeom prst="ellipse">
            <a:avLst/>
          </a:prstGeom>
          <a:solidFill>
            <a:srgbClr val="16325C"/>
          </a:solidFill>
          <a:ln w="12700">
            <a:solidFill>
              <a:srgbClr val="16325C"/>
            </a:solidFill>
            <a:prstDash val="solid"/>
          </a:ln>
        </p:spPr>
      </p:sp>
      <p:pic>
        <p:nvPicPr>
          <p:cNvPr id="13" name="Pas d'Internet obligatoire icône" descr="preencoded.png">    </p:cNvPr>
          <p:cNvPicPr>
            <a:picLocks noChangeAspect="1"/>
          </p:cNvPicPr>
          <p:nvPr/>
        </p:nvPicPr>
        <p:blipFill>
          <a:blip r:embed="rId4"/>
          <a:stretch>
            <a:fillRect/>
          </a:stretch>
        </p:blipFill>
        <p:spPr>
          <a:xfrm>
            <a:off x="628376" y="3874496"/>
            <a:ext cx="316017" cy="316017"/>
          </a:xfrm>
          <a:prstGeom prst="rect">
            <a:avLst/>
          </a:prstGeom>
        </p:spPr>
      </p:pic>
      <p:sp>
        <p:nvSpPr>
          <p:cNvPr id="14" name="Pas d'Internet obligatoire"/>
          <p:cNvSpPr txBox="1"/>
          <p:nvPr/>
        </p:nvSpPr>
        <p:spPr>
          <a:xfrm>
            <a:off x="1325880" y="3703320"/>
            <a:ext cx="3840480" cy="658368"/>
          </a:xfrm>
          <a:prstGeom prst="rect">
            <a:avLst/>
          </a:prstGeom>
          <a:noFill/>
          <a:ln/>
        </p:spPr>
        <p:txBody>
          <a:bodyPr wrap="square" lIns="0" tIns="0" rIns="0" bIns="0" rtlCol="0" anchor="ctr"/>
          <a:lstStyle/>
          <a:p>
            <a:pPr indent="0" marL="0">
              <a:buNone/>
            </a:pPr>
            <a:r>
              <a:rPr lang="en-US" sz="1500" b="1" dirty="0">
                <a:solidFill>
                  <a:schemeClr val="tx2"/>
                </a:solidFill>
              </a:rPr>
              <a:t>Pas d'Internet obligatoire</a:t>
            </a:r>
            <a:endParaRPr lang="en-US" sz="1500" dirty="0"/>
          </a:p>
          <a:p>
            <a:pPr indent="0" marL="0">
              <a:buNone/>
            </a:pPr>
            <a:r>
              <a:rPr lang="en-US" sz="1500" dirty="0">
                <a:solidFill>
                  <a:schemeClr val="tx1"/>
                </a:solidFill>
              </a:rPr>
              <a:t>Le logiciel travaille sur le réseau du magasin.</a:t>
            </a:r>
            <a:endParaRPr lang="en-US" sz="1500" dirty="0"/>
          </a:p>
        </p:txBody>
      </p:sp>
      <p:sp>
        <p:nvSpPr>
          <p:cNvPr id="15" name="Écran des stocks cadre"/>
          <p:cNvSpPr/>
          <p:nvPr/>
        </p:nvSpPr>
        <p:spPr>
          <a:xfrm>
            <a:off x="5303520" y="1316736"/>
            <a:ext cx="3401568" cy="2075688"/>
          </a:xfrm>
          <a:prstGeom prst="roundRect">
            <a:avLst>
              <a:gd name="adj" fmla="val 3524"/>
            </a:avLst>
          </a:prstGeom>
          <a:solidFill>
            <a:schemeClr val="bg1"/>
          </a:solidFill>
          <a:ln w="9525">
            <a:solidFill>
              <a:schemeClr val="accent6"/>
            </a:solidFill>
            <a:prstDash val="solid"/>
          </a:ln>
          <a:effectLst>
            <a:outerShdw sx="100000" sy="100000" kx="0" ky="0" algn="bl" rotWithShape="0" blurRad="101600" dist="38100" dir="5400000">
              <a:srgbClr val="0E1B33">
                <a:alpha val="18000"/>
              </a:srgbClr>
            </a:outerShdw>
          </a:effectLst>
        </p:spPr>
      </p:sp>
      <p:pic>
        <p:nvPicPr>
          <p:cNvPr id="16" name="Écran des stocks" descr="Écran des stocks">    </p:cNvPr>
          <p:cNvPicPr>
            <a:picLocks noChangeAspect="1"/>
          </p:cNvPicPr>
          <p:nvPr/>
        </p:nvPicPr>
        <p:blipFill>
          <a:blip r:embed="rId5"/>
          <a:stretch>
            <a:fillRect/>
          </a:stretch>
        </p:blipFill>
        <p:spPr>
          <a:xfrm>
            <a:off x="5358384" y="1371600"/>
            <a:ext cx="3291840" cy="1965960"/>
          </a:xfrm>
          <a:prstGeom prst="rect">
            <a:avLst/>
          </a:prstGeom>
        </p:spPr>
      </p:pic>
      <p:sp>
        <p:nvSpPr>
          <p:cNvPr id="17" name="Légende"/>
          <p:cNvSpPr txBox="1"/>
          <p:nvPr/>
        </p:nvSpPr>
        <p:spPr>
          <a:xfrm>
            <a:off x="5303520" y="3474720"/>
            <a:ext cx="3383280" cy="228600"/>
          </a:xfrm>
          <a:prstGeom prst="rect">
            <a:avLst/>
          </a:prstGeom>
          <a:noFill/>
          <a:ln/>
        </p:spPr>
        <p:txBody>
          <a:bodyPr wrap="square" lIns="0" tIns="0" rIns="0" bIns="0" rtlCol="0" anchor="ctr"/>
          <a:lstStyle/>
          <a:p>
            <a:pPr indent="0" marL="0">
              <a:buNone/>
            </a:pPr>
            <a:r>
              <a:rPr lang="en-US" sz="1000" i="1" dirty="0">
                <a:solidFill>
                  <a:schemeClr val="accent5"/>
                </a:solidFill>
              </a:rPr>
              <a:t>Écran Stocks et alertes · capture réelle, données de démonstration</a:t>
            </a:r>
            <a:endParaRPr lang="en-US" sz="10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algn="ctr" indent="0" marL="0">
              <a:buNone/>
            </a:pPr>
            <a:r>
              <a:rPr lang="en-US" sz="2800" b="1" dirty="0">
                <a:solidFill>
                  <a:schemeClr val="tx2"/>
                </a:solidFill>
              </a:rPr>
              <a:t>Test de charge : plusieurs caisses en même temps</a:t>
            </a:r>
            <a:endParaRPr lang="en-US" sz="2800" dirty="0"/>
          </a:p>
        </p:txBody>
      </p:sp>
      <p:sp>
        <p:nvSpPr>
          <p:cNvPr id="3" name="Caisse 1"/>
          <p:cNvSpPr/>
          <p:nvPr/>
        </p:nvSpPr>
        <p:spPr>
          <a:xfrm>
            <a:off x="457200" y="1097280"/>
            <a:ext cx="530352" cy="411480"/>
          </a:xfrm>
          <a:prstGeom prst="roundRect">
            <a:avLst>
              <a:gd name="adj" fmla="val 26667"/>
            </a:avLst>
          </a:prstGeom>
          <a:solidFill>
            <a:schemeClr val="bg2"/>
          </a:solidFill>
          <a:ln w="12700">
            <a:solidFill>
              <a:schemeClr val="bg2"/>
            </a:solidFill>
            <a:prstDash val="solid"/>
          </a:ln>
        </p:spPr>
      </p:sp>
      <p:pic>
        <p:nvPicPr>
          <p:cNvPr id="4" name="Caisse icône" descr="preencoded.png">    </p:cNvPr>
          <p:cNvPicPr>
            <a:picLocks noChangeAspect="1"/>
          </p:cNvPicPr>
          <p:nvPr/>
        </p:nvPicPr>
        <p:blipFill>
          <a:blip r:embed="rId1"/>
          <a:stretch>
            <a:fillRect/>
          </a:stretch>
        </p:blipFill>
        <p:spPr>
          <a:xfrm>
            <a:off x="612648" y="1197864"/>
            <a:ext cx="219456" cy="219456"/>
          </a:xfrm>
          <a:prstGeom prst="rect">
            <a:avLst/>
          </a:prstGeom>
        </p:spPr>
      </p:pic>
      <p:sp>
        <p:nvSpPr>
          <p:cNvPr id="5" name="Caisse 2"/>
          <p:cNvSpPr/>
          <p:nvPr/>
        </p:nvSpPr>
        <p:spPr>
          <a:xfrm>
            <a:off x="1060704" y="1097280"/>
            <a:ext cx="530352" cy="411480"/>
          </a:xfrm>
          <a:prstGeom prst="roundRect">
            <a:avLst>
              <a:gd name="adj" fmla="val 26667"/>
            </a:avLst>
          </a:prstGeom>
          <a:solidFill>
            <a:schemeClr val="bg2"/>
          </a:solidFill>
          <a:ln w="12700">
            <a:solidFill>
              <a:schemeClr val="bg2"/>
            </a:solidFill>
            <a:prstDash val="solid"/>
          </a:ln>
        </p:spPr>
      </p:sp>
      <p:pic>
        <p:nvPicPr>
          <p:cNvPr id="6" name="Caisse icône" descr="preencoded.png">    </p:cNvPr>
          <p:cNvPicPr>
            <a:picLocks noChangeAspect="1"/>
          </p:cNvPicPr>
          <p:nvPr/>
        </p:nvPicPr>
        <p:blipFill>
          <a:blip r:embed="rId2"/>
          <a:stretch>
            <a:fillRect/>
          </a:stretch>
        </p:blipFill>
        <p:spPr>
          <a:xfrm>
            <a:off x="1216152" y="1197864"/>
            <a:ext cx="219456" cy="219456"/>
          </a:xfrm>
          <a:prstGeom prst="rect">
            <a:avLst/>
          </a:prstGeom>
        </p:spPr>
      </p:pic>
      <p:sp>
        <p:nvSpPr>
          <p:cNvPr id="7" name="Caisse 3"/>
          <p:cNvSpPr/>
          <p:nvPr/>
        </p:nvSpPr>
        <p:spPr>
          <a:xfrm>
            <a:off x="1664208" y="1097280"/>
            <a:ext cx="530352" cy="411480"/>
          </a:xfrm>
          <a:prstGeom prst="roundRect">
            <a:avLst>
              <a:gd name="adj" fmla="val 26667"/>
            </a:avLst>
          </a:prstGeom>
          <a:solidFill>
            <a:schemeClr val="bg2"/>
          </a:solidFill>
          <a:ln w="12700">
            <a:solidFill>
              <a:schemeClr val="bg2"/>
            </a:solidFill>
            <a:prstDash val="solid"/>
          </a:ln>
        </p:spPr>
      </p:sp>
      <p:pic>
        <p:nvPicPr>
          <p:cNvPr id="8" name="Caisse icône" descr="preencoded.png">    </p:cNvPr>
          <p:cNvPicPr>
            <a:picLocks noChangeAspect="1"/>
          </p:cNvPicPr>
          <p:nvPr/>
        </p:nvPicPr>
        <p:blipFill>
          <a:blip r:embed="rId3"/>
          <a:stretch>
            <a:fillRect/>
          </a:stretch>
        </p:blipFill>
        <p:spPr>
          <a:xfrm>
            <a:off x="1819656" y="1197864"/>
            <a:ext cx="219456" cy="219456"/>
          </a:xfrm>
          <a:prstGeom prst="rect">
            <a:avLst/>
          </a:prstGeom>
        </p:spPr>
      </p:pic>
      <p:sp>
        <p:nvSpPr>
          <p:cNvPr id="9" name="Caisse 4"/>
          <p:cNvSpPr/>
          <p:nvPr/>
        </p:nvSpPr>
        <p:spPr>
          <a:xfrm>
            <a:off x="2267712" y="1097280"/>
            <a:ext cx="530352" cy="411480"/>
          </a:xfrm>
          <a:prstGeom prst="roundRect">
            <a:avLst>
              <a:gd name="adj" fmla="val 26667"/>
            </a:avLst>
          </a:prstGeom>
          <a:solidFill>
            <a:schemeClr val="bg2"/>
          </a:solidFill>
          <a:ln w="12700">
            <a:solidFill>
              <a:schemeClr val="bg2"/>
            </a:solidFill>
            <a:prstDash val="solid"/>
          </a:ln>
        </p:spPr>
      </p:sp>
      <p:pic>
        <p:nvPicPr>
          <p:cNvPr id="10" name="Caisse icône" descr="preencoded.png">    </p:cNvPr>
          <p:cNvPicPr>
            <a:picLocks noChangeAspect="1"/>
          </p:cNvPicPr>
          <p:nvPr/>
        </p:nvPicPr>
        <p:blipFill>
          <a:blip r:embed="rId4"/>
          <a:stretch>
            <a:fillRect/>
          </a:stretch>
        </p:blipFill>
        <p:spPr>
          <a:xfrm>
            <a:off x="2423160" y="1197864"/>
            <a:ext cx="219456" cy="219456"/>
          </a:xfrm>
          <a:prstGeom prst="rect">
            <a:avLst/>
          </a:prstGeom>
        </p:spPr>
      </p:pic>
      <p:sp>
        <p:nvSpPr>
          <p:cNvPr id="11" name="Caisse 5"/>
          <p:cNvSpPr/>
          <p:nvPr/>
        </p:nvSpPr>
        <p:spPr>
          <a:xfrm>
            <a:off x="2871216" y="1097280"/>
            <a:ext cx="530352" cy="411480"/>
          </a:xfrm>
          <a:prstGeom prst="roundRect">
            <a:avLst>
              <a:gd name="adj" fmla="val 26667"/>
            </a:avLst>
          </a:prstGeom>
          <a:solidFill>
            <a:schemeClr val="bg2"/>
          </a:solidFill>
          <a:ln w="12700">
            <a:solidFill>
              <a:schemeClr val="bg2"/>
            </a:solidFill>
            <a:prstDash val="solid"/>
          </a:ln>
        </p:spPr>
      </p:sp>
      <p:pic>
        <p:nvPicPr>
          <p:cNvPr id="12" name="Caisse icône" descr="preencoded.png">    </p:cNvPr>
          <p:cNvPicPr>
            <a:picLocks noChangeAspect="1"/>
          </p:cNvPicPr>
          <p:nvPr/>
        </p:nvPicPr>
        <p:blipFill>
          <a:blip r:embed="rId5"/>
          <a:stretch>
            <a:fillRect/>
          </a:stretch>
        </p:blipFill>
        <p:spPr>
          <a:xfrm>
            <a:off x="3026664" y="1197864"/>
            <a:ext cx="219456" cy="219456"/>
          </a:xfrm>
          <a:prstGeom prst="rect">
            <a:avLst/>
          </a:prstGeom>
        </p:spPr>
      </p:pic>
      <p:sp>
        <p:nvSpPr>
          <p:cNvPr id="13" name="Caisse 6"/>
          <p:cNvSpPr/>
          <p:nvPr/>
        </p:nvSpPr>
        <p:spPr>
          <a:xfrm>
            <a:off x="457200" y="1600200"/>
            <a:ext cx="530352" cy="411480"/>
          </a:xfrm>
          <a:prstGeom prst="roundRect">
            <a:avLst>
              <a:gd name="adj" fmla="val 26667"/>
            </a:avLst>
          </a:prstGeom>
          <a:solidFill>
            <a:schemeClr val="bg2"/>
          </a:solidFill>
          <a:ln w="12700">
            <a:solidFill>
              <a:schemeClr val="bg2"/>
            </a:solidFill>
            <a:prstDash val="solid"/>
          </a:ln>
        </p:spPr>
      </p:sp>
      <p:pic>
        <p:nvPicPr>
          <p:cNvPr id="14" name="Caisse icône" descr="preencoded.png">    </p:cNvPr>
          <p:cNvPicPr>
            <a:picLocks noChangeAspect="1"/>
          </p:cNvPicPr>
          <p:nvPr/>
        </p:nvPicPr>
        <p:blipFill>
          <a:blip r:embed="rId6"/>
          <a:stretch>
            <a:fillRect/>
          </a:stretch>
        </p:blipFill>
        <p:spPr>
          <a:xfrm>
            <a:off x="612648" y="1700784"/>
            <a:ext cx="219456" cy="219456"/>
          </a:xfrm>
          <a:prstGeom prst="rect">
            <a:avLst/>
          </a:prstGeom>
        </p:spPr>
      </p:pic>
      <p:sp>
        <p:nvSpPr>
          <p:cNvPr id="15" name="Caisse 7"/>
          <p:cNvSpPr/>
          <p:nvPr/>
        </p:nvSpPr>
        <p:spPr>
          <a:xfrm>
            <a:off x="1060704" y="1600200"/>
            <a:ext cx="530352" cy="411480"/>
          </a:xfrm>
          <a:prstGeom prst="roundRect">
            <a:avLst>
              <a:gd name="adj" fmla="val 26667"/>
            </a:avLst>
          </a:prstGeom>
          <a:solidFill>
            <a:schemeClr val="bg2"/>
          </a:solidFill>
          <a:ln w="12700">
            <a:solidFill>
              <a:schemeClr val="bg2"/>
            </a:solidFill>
            <a:prstDash val="solid"/>
          </a:ln>
        </p:spPr>
      </p:sp>
      <p:pic>
        <p:nvPicPr>
          <p:cNvPr id="16" name="Caisse icône" descr="preencoded.png">    </p:cNvPr>
          <p:cNvPicPr>
            <a:picLocks noChangeAspect="1"/>
          </p:cNvPicPr>
          <p:nvPr/>
        </p:nvPicPr>
        <p:blipFill>
          <a:blip r:embed="rId7"/>
          <a:stretch>
            <a:fillRect/>
          </a:stretch>
        </p:blipFill>
        <p:spPr>
          <a:xfrm>
            <a:off x="1216152" y="1700784"/>
            <a:ext cx="219456" cy="219456"/>
          </a:xfrm>
          <a:prstGeom prst="rect">
            <a:avLst/>
          </a:prstGeom>
        </p:spPr>
      </p:pic>
      <p:sp>
        <p:nvSpPr>
          <p:cNvPr id="17" name="Caisse 8"/>
          <p:cNvSpPr/>
          <p:nvPr/>
        </p:nvSpPr>
        <p:spPr>
          <a:xfrm>
            <a:off x="1664208" y="1600200"/>
            <a:ext cx="530352" cy="411480"/>
          </a:xfrm>
          <a:prstGeom prst="roundRect">
            <a:avLst>
              <a:gd name="adj" fmla="val 26667"/>
            </a:avLst>
          </a:prstGeom>
          <a:solidFill>
            <a:schemeClr val="bg2"/>
          </a:solidFill>
          <a:ln w="12700">
            <a:solidFill>
              <a:schemeClr val="bg2"/>
            </a:solidFill>
            <a:prstDash val="solid"/>
          </a:ln>
        </p:spPr>
      </p:sp>
      <p:pic>
        <p:nvPicPr>
          <p:cNvPr id="18" name="Caisse icône" descr="preencoded.png">    </p:cNvPr>
          <p:cNvPicPr>
            <a:picLocks noChangeAspect="1"/>
          </p:cNvPicPr>
          <p:nvPr/>
        </p:nvPicPr>
        <p:blipFill>
          <a:blip r:embed="rId8"/>
          <a:stretch>
            <a:fillRect/>
          </a:stretch>
        </p:blipFill>
        <p:spPr>
          <a:xfrm>
            <a:off x="1819656" y="1700784"/>
            <a:ext cx="219456" cy="219456"/>
          </a:xfrm>
          <a:prstGeom prst="rect">
            <a:avLst/>
          </a:prstGeom>
        </p:spPr>
      </p:pic>
      <p:sp>
        <p:nvSpPr>
          <p:cNvPr id="19" name="Caisse 9"/>
          <p:cNvSpPr/>
          <p:nvPr/>
        </p:nvSpPr>
        <p:spPr>
          <a:xfrm>
            <a:off x="2267712" y="1600200"/>
            <a:ext cx="530352" cy="411480"/>
          </a:xfrm>
          <a:prstGeom prst="roundRect">
            <a:avLst>
              <a:gd name="adj" fmla="val 26667"/>
            </a:avLst>
          </a:prstGeom>
          <a:solidFill>
            <a:schemeClr val="bg2"/>
          </a:solidFill>
          <a:ln w="12700">
            <a:solidFill>
              <a:schemeClr val="bg2"/>
            </a:solidFill>
            <a:prstDash val="solid"/>
          </a:ln>
        </p:spPr>
      </p:sp>
      <p:pic>
        <p:nvPicPr>
          <p:cNvPr id="20" name="Caisse icône" descr="preencoded.png">    </p:cNvPr>
          <p:cNvPicPr>
            <a:picLocks noChangeAspect="1"/>
          </p:cNvPicPr>
          <p:nvPr/>
        </p:nvPicPr>
        <p:blipFill>
          <a:blip r:embed="rId9"/>
          <a:stretch>
            <a:fillRect/>
          </a:stretch>
        </p:blipFill>
        <p:spPr>
          <a:xfrm>
            <a:off x="2423160" y="1700784"/>
            <a:ext cx="219456" cy="219456"/>
          </a:xfrm>
          <a:prstGeom prst="rect">
            <a:avLst/>
          </a:prstGeom>
        </p:spPr>
      </p:pic>
      <p:sp>
        <p:nvSpPr>
          <p:cNvPr id="21" name="Caisse 10"/>
          <p:cNvSpPr/>
          <p:nvPr/>
        </p:nvSpPr>
        <p:spPr>
          <a:xfrm>
            <a:off x="2871216" y="1600200"/>
            <a:ext cx="530352" cy="411480"/>
          </a:xfrm>
          <a:prstGeom prst="roundRect">
            <a:avLst>
              <a:gd name="adj" fmla="val 26667"/>
            </a:avLst>
          </a:prstGeom>
          <a:solidFill>
            <a:schemeClr val="bg2"/>
          </a:solidFill>
          <a:ln w="12700">
            <a:solidFill>
              <a:schemeClr val="bg2"/>
            </a:solidFill>
            <a:prstDash val="solid"/>
          </a:ln>
        </p:spPr>
      </p:sp>
      <p:pic>
        <p:nvPicPr>
          <p:cNvPr id="22" name="Caisse icône" descr="preencoded.png">    </p:cNvPr>
          <p:cNvPicPr>
            <a:picLocks noChangeAspect="1"/>
          </p:cNvPicPr>
          <p:nvPr/>
        </p:nvPicPr>
        <p:blipFill>
          <a:blip r:embed="rId10"/>
          <a:stretch>
            <a:fillRect/>
          </a:stretch>
        </p:blipFill>
        <p:spPr>
          <a:xfrm>
            <a:off x="3026664" y="1700784"/>
            <a:ext cx="219456" cy="219456"/>
          </a:xfrm>
          <a:prstGeom prst="rect">
            <a:avLst/>
          </a:prstGeom>
        </p:spPr>
      </p:pic>
      <p:sp>
        <p:nvSpPr>
          <p:cNvPr id="23" name="Liaison caisses"/>
          <p:cNvSpPr/>
          <p:nvPr/>
        </p:nvSpPr>
        <p:spPr>
          <a:xfrm>
            <a:off x="1901952" y="2011680"/>
            <a:ext cx="0" cy="365760"/>
          </a:xfrm>
          <a:prstGeom prst="line">
            <a:avLst/>
          </a:prstGeom>
          <a:noFill/>
          <a:ln w="25400">
            <a:solidFill>
              <a:srgbClr val="5B6678"/>
            </a:solidFill>
            <a:prstDash val="solid"/>
          </a:ln>
        </p:spPr>
      </p:sp>
      <p:sp>
        <p:nvSpPr>
          <p:cNvPr id="24" name="Légende caisses"/>
          <p:cNvSpPr txBox="1"/>
          <p:nvPr/>
        </p:nvSpPr>
        <p:spPr>
          <a:xfrm>
            <a:off x="1993392" y="2029968"/>
            <a:ext cx="1463040" cy="320040"/>
          </a:xfrm>
          <a:prstGeom prst="rect">
            <a:avLst/>
          </a:prstGeom>
          <a:noFill/>
          <a:ln/>
        </p:spPr>
        <p:txBody>
          <a:bodyPr wrap="square" lIns="0" tIns="0" rIns="0" bIns="0" rtlCol="0" anchor="ctr"/>
          <a:lstStyle/>
          <a:p>
            <a:pPr indent="0" marL="0">
              <a:buNone/>
            </a:pPr>
            <a:r>
              <a:rPr lang="en-US" sz="1100" dirty="0">
                <a:solidFill>
                  <a:schemeClr val="accent5"/>
                </a:solidFill>
              </a:rPr>
              <a:t>Caisses en réseau</a:t>
            </a:r>
            <a:endParaRPr lang="en-US" sz="1100" dirty="0"/>
          </a:p>
        </p:txBody>
      </p:sp>
      <p:sp>
        <p:nvSpPr>
          <p:cNvPr id="25" name="Switch"/>
          <p:cNvSpPr/>
          <p:nvPr/>
        </p:nvSpPr>
        <p:spPr>
          <a:xfrm>
            <a:off x="1243584" y="2377440"/>
            <a:ext cx="1316736" cy="411480"/>
          </a:xfrm>
          <a:prstGeom prst="roundRect">
            <a:avLst>
              <a:gd name="adj" fmla="val 26667"/>
            </a:avLst>
          </a:prstGeom>
          <a:solidFill>
            <a:schemeClr val="accent2"/>
          </a:solidFill>
          <a:ln w="12700">
            <a:solidFill>
              <a:schemeClr val="accent2"/>
            </a:solidFill>
            <a:prstDash val="solid"/>
          </a:ln>
        </p:spPr>
      </p:sp>
      <p:pic>
        <p:nvPicPr>
          <p:cNvPr id="26" name="Switch icône" descr="preencoded.png">    </p:cNvPr>
          <p:cNvPicPr>
            <a:picLocks noChangeAspect="1"/>
          </p:cNvPicPr>
          <p:nvPr/>
        </p:nvPicPr>
        <p:blipFill>
          <a:blip r:embed="rId11"/>
          <a:stretch>
            <a:fillRect/>
          </a:stretch>
        </p:blipFill>
        <p:spPr>
          <a:xfrm>
            <a:off x="1335024" y="2459736"/>
            <a:ext cx="246888" cy="246888"/>
          </a:xfrm>
          <a:prstGeom prst="rect">
            <a:avLst/>
          </a:prstGeom>
        </p:spPr>
      </p:pic>
      <p:sp>
        <p:nvSpPr>
          <p:cNvPr id="27" name="Switch texte"/>
          <p:cNvSpPr txBox="1"/>
          <p:nvPr/>
        </p:nvSpPr>
        <p:spPr>
          <a:xfrm>
            <a:off x="1627632" y="2377440"/>
            <a:ext cx="914400" cy="411480"/>
          </a:xfrm>
          <a:prstGeom prst="rect">
            <a:avLst/>
          </a:prstGeom>
          <a:noFill/>
          <a:ln/>
        </p:spPr>
        <p:txBody>
          <a:bodyPr wrap="square" lIns="0" tIns="0" rIns="0" bIns="0" rtlCol="0" anchor="ctr"/>
          <a:lstStyle/>
          <a:p>
            <a:pPr indent="0" marL="0">
              <a:buNone/>
            </a:pPr>
            <a:r>
              <a:rPr lang="en-US" sz="1200" b="1" dirty="0">
                <a:solidFill>
                  <a:schemeClr val="accent3"/>
                </a:solidFill>
              </a:rPr>
              <a:t>Réseau local</a:t>
            </a:r>
            <a:endParaRPr lang="en-US" sz="1200" dirty="0"/>
          </a:p>
        </p:txBody>
      </p:sp>
      <p:sp>
        <p:nvSpPr>
          <p:cNvPr id="28" name="Liaison gérant"/>
          <p:cNvSpPr/>
          <p:nvPr/>
        </p:nvSpPr>
        <p:spPr>
          <a:xfrm>
            <a:off x="2560320" y="2583180"/>
            <a:ext cx="457200" cy="0"/>
          </a:xfrm>
          <a:prstGeom prst="line">
            <a:avLst/>
          </a:prstGeom>
          <a:noFill/>
          <a:ln w="25400">
            <a:solidFill>
              <a:srgbClr val="5B6678"/>
            </a:solidFill>
            <a:prstDash val="solid"/>
          </a:ln>
        </p:spPr>
      </p:sp>
      <p:sp>
        <p:nvSpPr>
          <p:cNvPr id="29" name="Gérant"/>
          <p:cNvSpPr/>
          <p:nvPr/>
        </p:nvSpPr>
        <p:spPr>
          <a:xfrm>
            <a:off x="3017520" y="2377440"/>
            <a:ext cx="1188720" cy="411480"/>
          </a:xfrm>
          <a:prstGeom prst="roundRect">
            <a:avLst>
              <a:gd name="adj" fmla="val 26667"/>
            </a:avLst>
          </a:prstGeom>
          <a:solidFill>
            <a:schemeClr val="bg2"/>
          </a:solidFill>
          <a:ln w="12700">
            <a:solidFill>
              <a:schemeClr val="bg2"/>
            </a:solidFill>
            <a:prstDash val="solid"/>
          </a:ln>
        </p:spPr>
      </p:sp>
      <p:pic>
        <p:nvPicPr>
          <p:cNvPr id="30" name="Gérant icône" descr="preencoded.png">    </p:cNvPr>
          <p:cNvPicPr>
            <a:picLocks noChangeAspect="1"/>
          </p:cNvPicPr>
          <p:nvPr/>
        </p:nvPicPr>
        <p:blipFill>
          <a:blip r:embed="rId12"/>
          <a:stretch>
            <a:fillRect/>
          </a:stretch>
        </p:blipFill>
        <p:spPr>
          <a:xfrm>
            <a:off x="3090672" y="2459736"/>
            <a:ext cx="246888" cy="246888"/>
          </a:xfrm>
          <a:prstGeom prst="rect">
            <a:avLst/>
          </a:prstGeom>
        </p:spPr>
      </p:pic>
      <p:sp>
        <p:nvSpPr>
          <p:cNvPr id="31" name="Gérant texte"/>
          <p:cNvSpPr txBox="1"/>
          <p:nvPr/>
        </p:nvSpPr>
        <p:spPr>
          <a:xfrm>
            <a:off x="3383280" y="2377440"/>
            <a:ext cx="804672" cy="411480"/>
          </a:xfrm>
          <a:prstGeom prst="rect">
            <a:avLst/>
          </a:prstGeom>
          <a:noFill/>
          <a:ln/>
        </p:spPr>
        <p:txBody>
          <a:bodyPr wrap="square" lIns="0" tIns="0" rIns="0" bIns="0" rtlCol="0" anchor="ctr"/>
          <a:lstStyle/>
          <a:p>
            <a:pPr indent="0" marL="0">
              <a:buNone/>
            </a:pPr>
            <a:r>
              <a:rPr lang="en-US" sz="1000" b="1" dirty="0">
                <a:solidFill>
                  <a:schemeClr val="tx2"/>
                </a:solidFill>
              </a:rPr>
              <a:t>Gérant : rapports</a:t>
            </a:r>
            <a:endParaRPr lang="en-US" sz="1000" dirty="0"/>
          </a:p>
        </p:txBody>
      </p:sp>
      <p:sp>
        <p:nvSpPr>
          <p:cNvPr id="32" name="Liaison serveur"/>
          <p:cNvSpPr/>
          <p:nvPr/>
        </p:nvSpPr>
        <p:spPr>
          <a:xfrm>
            <a:off x="1901952" y="2788920"/>
            <a:ext cx="0" cy="365760"/>
          </a:xfrm>
          <a:prstGeom prst="line">
            <a:avLst/>
          </a:prstGeom>
          <a:noFill/>
          <a:ln w="25400">
            <a:solidFill>
              <a:srgbClr val="5B6678"/>
            </a:solidFill>
            <a:prstDash val="solid"/>
          </a:ln>
        </p:spPr>
      </p:sp>
      <p:sp>
        <p:nvSpPr>
          <p:cNvPr id="33" name="Serveur"/>
          <p:cNvSpPr/>
          <p:nvPr/>
        </p:nvSpPr>
        <p:spPr>
          <a:xfrm>
            <a:off x="566928" y="3154680"/>
            <a:ext cx="2670048" cy="960120"/>
          </a:xfrm>
          <a:prstGeom prst="roundRect">
            <a:avLst>
              <a:gd name="adj" fmla="val 11429"/>
            </a:avLst>
          </a:prstGeom>
          <a:solidFill>
            <a:schemeClr val="tx2"/>
          </a:solidFill>
          <a:ln w="12700">
            <a:solidFill>
              <a:schemeClr val="tx2"/>
            </a:solidFill>
            <a:prstDash val="solid"/>
          </a:ln>
        </p:spPr>
      </p:sp>
      <p:pic>
        <p:nvPicPr>
          <p:cNvPr id="34" name="Serveur icône" descr="preencoded.png">    </p:cNvPr>
          <p:cNvPicPr>
            <a:picLocks noChangeAspect="1"/>
          </p:cNvPicPr>
          <p:nvPr/>
        </p:nvPicPr>
        <p:blipFill>
          <a:blip r:embed="rId13"/>
          <a:stretch>
            <a:fillRect/>
          </a:stretch>
        </p:blipFill>
        <p:spPr>
          <a:xfrm>
            <a:off x="731520" y="3410712"/>
            <a:ext cx="438912" cy="438912"/>
          </a:xfrm>
          <a:prstGeom prst="rect">
            <a:avLst/>
          </a:prstGeom>
        </p:spPr>
      </p:pic>
      <p:sp>
        <p:nvSpPr>
          <p:cNvPr id="35" name="Serveur texte"/>
          <p:cNvSpPr txBox="1"/>
          <p:nvPr/>
        </p:nvSpPr>
        <p:spPr>
          <a:xfrm>
            <a:off x="1298448" y="3154680"/>
            <a:ext cx="1874520" cy="960120"/>
          </a:xfrm>
          <a:prstGeom prst="rect">
            <a:avLst/>
          </a:prstGeom>
          <a:noFill/>
          <a:ln/>
        </p:spPr>
        <p:txBody>
          <a:bodyPr wrap="square" lIns="0" tIns="0" rIns="0" bIns="0" rtlCol="0" anchor="ctr"/>
          <a:lstStyle/>
          <a:p>
            <a:pPr indent="0" marL="0">
              <a:buNone/>
            </a:pPr>
            <a:r>
              <a:rPr lang="en-US" sz="1400" b="1" dirty="0">
                <a:solidFill>
                  <a:schemeClr val="bg1"/>
                </a:solidFill>
              </a:rPr>
              <a:t>Serveur PostgreSQL 16</a:t>
            </a:r>
            <a:endParaRPr lang="en-US" sz="1400" dirty="0"/>
          </a:p>
          <a:p>
            <a:pPr indent="0" marL="0">
              <a:buNone/>
            </a:pPr>
            <a:r>
              <a:rPr lang="en-US" sz="1100" dirty="0">
                <a:solidFill>
                  <a:schemeClr val="bg1"/>
                </a:solidFill>
              </a:rPr>
              <a:t>2 processeurs · 7 Go de mémoire</a:t>
            </a:r>
            <a:endParaRPr lang="en-US" sz="1400" dirty="0"/>
          </a:p>
        </p:txBody>
      </p:sp>
      <p:sp>
        <p:nvSpPr>
          <p:cNvPr id="36" name="Conditions du test"/>
          <p:cNvSpPr txBox="1"/>
          <p:nvPr/>
        </p:nvSpPr>
        <p:spPr>
          <a:xfrm>
            <a:off x="4572000" y="1097280"/>
            <a:ext cx="4114800" cy="3474720"/>
          </a:xfrm>
          <a:prstGeom prst="rect">
            <a:avLst/>
          </a:prstGeom>
          <a:noFill/>
          <a:ln/>
        </p:spPr>
        <p:txBody>
          <a:bodyPr wrap="square" lIns="0" tIns="0" rIns="0" bIns="0" rtlCol="0" anchor="t"/>
          <a:lstStyle/>
          <a:p>
            <a:pPr indent="0" marL="0">
              <a:buNone/>
            </a:pPr>
            <a:r>
              <a:rPr lang="en-US" sz="1600" b="1" dirty="0">
                <a:solidFill>
                  <a:schemeClr val="tx2"/>
                </a:solidFill>
              </a:rPr>
              <a:t>Une base de grand magasin</a:t>
            </a:r>
            <a:endParaRPr lang="en-US" sz="1600" dirty="0"/>
          </a:p>
          <a:p>
            <a:pPr indent="0" marL="0">
              <a:spcAft>
                <a:spcPts val="1000"/>
              </a:spcAft>
              <a:buNone/>
            </a:pPr>
            <a:r>
              <a:rPr lang="en-US" sz="1400" dirty="0">
                <a:solidFill>
                  <a:schemeClr val="tx1"/>
                </a:solidFill>
              </a:rPr>
              <a:t>5 000 articles, 2 000 clients, 3 entrepôts et 6 mois d'historique (180 000 ventes).</a:t>
            </a:r>
            <a:endParaRPr lang="en-US" sz="1600" dirty="0"/>
          </a:p>
          <a:p>
            <a:pPr indent="0" marL="0">
              <a:buNone/>
            </a:pPr>
            <a:r>
              <a:rPr lang="en-US" sz="1600" b="1" dirty="0">
                <a:solidFill>
                  <a:schemeClr val="tx2"/>
                </a:solidFill>
              </a:rPr>
              <a:t>Chaque vente comme dans Mouhassib Pro</a:t>
            </a:r>
            <a:endParaRPr lang="en-US" sz="1600" dirty="0"/>
          </a:p>
          <a:p>
            <a:pPr indent="0" marL="0">
              <a:spcAft>
                <a:spcPts val="1000"/>
              </a:spcAft>
              <a:buNone/>
            </a:pPr>
            <a:r>
              <a:rPr lang="en-US" sz="1400" dirty="0">
                <a:solidFill>
                  <a:schemeClr val="tx1"/>
                </a:solidFill>
              </a:rPr>
              <a:t>Scan par code-barres, puis en une seule fois : vente, stock de l'entrepôt, caisse et écritures comptables.</a:t>
            </a:r>
            <a:endParaRPr lang="en-US" sz="1600" dirty="0"/>
          </a:p>
          <a:p>
            <a:pPr indent="0" marL="0">
              <a:buNone/>
            </a:pPr>
            <a:r>
              <a:rPr lang="en-US" sz="1600" b="1" dirty="0">
                <a:solidFill>
                  <a:schemeClr val="tx2"/>
                </a:solidFill>
              </a:rPr>
              <a:t>Trois qualités de réseau</a:t>
            </a:r>
            <a:endParaRPr lang="en-US" sz="1600" dirty="0"/>
          </a:p>
          <a:p>
            <a:pPr indent="0" marL="0">
              <a:spcAft>
                <a:spcPts val="1000"/>
              </a:spcAft>
              <a:buNone/>
            </a:pPr>
            <a:r>
              <a:rPr lang="en-US" sz="1400" dirty="0">
                <a:solidFill>
                  <a:schemeClr val="tx1"/>
                </a:solidFill>
              </a:rPr>
              <a:t>Câble, Wi-Fi correct et Wi-Fi faible, simulés en ajoutant un délai à chaque échange.</a:t>
            </a:r>
            <a:endParaRPr lang="en-US" sz="16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algn="ctr" indent="0" marL="0">
              <a:buNone/>
            </a:pPr>
            <a:r>
              <a:rPr lang="en-US" sz="2800" b="1" dirty="0">
                <a:solidFill>
                  <a:schemeClr val="tx2"/>
                </a:solidFill>
              </a:rPr>
              <a:t>Résultat : le serveur garde une très grande marge</a:t>
            </a:r>
            <a:endParaRPr lang="en-US" sz="2800" dirty="0"/>
          </a:p>
        </p:txBody>
      </p:sp>
      <p:sp>
        <p:nvSpPr>
          <p:cNvPr id="3" name="Chiffre 1"/>
          <p:cNvSpPr/>
          <p:nvPr/>
        </p:nvSpPr>
        <p:spPr>
          <a:xfrm>
            <a:off x="457200" y="1051560"/>
            <a:ext cx="2615184" cy="1097280"/>
          </a:xfrm>
          <a:prstGeom prst="roundRect">
            <a:avLst>
              <a:gd name="adj" fmla="val 10000"/>
            </a:avLst>
          </a:prstGeom>
          <a:solidFill>
            <a:schemeClr val="bg2"/>
          </a:solidFill>
          <a:ln w="12700">
            <a:solidFill>
              <a:schemeClr val="bg2"/>
            </a:solidFill>
            <a:prstDash val="solid"/>
          </a:ln>
        </p:spPr>
      </p:sp>
      <p:sp>
        <p:nvSpPr>
          <p:cNvPr id="4" name="Chiffre"/>
          <p:cNvSpPr txBox="1"/>
          <p:nvPr/>
        </p:nvSpPr>
        <p:spPr>
          <a:xfrm>
            <a:off x="640080" y="1097280"/>
            <a:ext cx="2249424" cy="594360"/>
          </a:xfrm>
          <a:prstGeom prst="rect">
            <a:avLst/>
          </a:prstGeom>
          <a:noFill/>
          <a:ln/>
        </p:spPr>
        <p:txBody>
          <a:bodyPr wrap="square" lIns="0" tIns="0" rIns="0" bIns="0" rtlCol="0" anchor="ctr"/>
          <a:lstStyle/>
          <a:p>
            <a:pPr indent="0" marL="0">
              <a:buNone/>
            </a:pPr>
            <a:r>
              <a:rPr lang="en-US" sz="3400" b="1" dirty="0">
                <a:solidFill>
                  <a:schemeClr val="accent4"/>
                </a:solidFill>
              </a:rPr>
              <a:t>6 687</a:t>
            </a:r>
            <a:endParaRPr lang="en-US" sz="3400" dirty="0"/>
          </a:p>
        </p:txBody>
      </p:sp>
      <p:sp>
        <p:nvSpPr>
          <p:cNvPr id="5" name="Libellé chiffre"/>
          <p:cNvSpPr txBox="1"/>
          <p:nvPr/>
        </p:nvSpPr>
        <p:spPr>
          <a:xfrm>
            <a:off x="640080" y="1673352"/>
            <a:ext cx="2249424" cy="411480"/>
          </a:xfrm>
          <a:prstGeom prst="rect">
            <a:avLst/>
          </a:prstGeom>
          <a:noFill/>
          <a:ln/>
        </p:spPr>
        <p:txBody>
          <a:bodyPr wrap="square" lIns="0" tIns="0" rIns="0" bIns="0" rtlCol="0" anchor="t"/>
          <a:lstStyle/>
          <a:p>
            <a:pPr indent="0" marL="0">
              <a:buNone/>
            </a:pPr>
            <a:r>
              <a:rPr lang="en-US" sz="1200" dirty="0">
                <a:solidFill>
                  <a:schemeClr val="tx1"/>
                </a:solidFill>
              </a:rPr>
              <a:t>ventes par minute en continu, sur câble</a:t>
            </a:r>
            <a:endParaRPr lang="en-US" sz="1200" dirty="0"/>
          </a:p>
        </p:txBody>
      </p:sp>
      <p:sp>
        <p:nvSpPr>
          <p:cNvPr id="6" name="Chiffre 2"/>
          <p:cNvSpPr/>
          <p:nvPr/>
        </p:nvSpPr>
        <p:spPr>
          <a:xfrm>
            <a:off x="3264408" y="1051560"/>
            <a:ext cx="2615184" cy="1097280"/>
          </a:xfrm>
          <a:prstGeom prst="roundRect">
            <a:avLst>
              <a:gd name="adj" fmla="val 10000"/>
            </a:avLst>
          </a:prstGeom>
          <a:solidFill>
            <a:schemeClr val="bg2"/>
          </a:solidFill>
          <a:ln w="12700">
            <a:solidFill>
              <a:schemeClr val="bg2"/>
            </a:solidFill>
            <a:prstDash val="solid"/>
          </a:ln>
        </p:spPr>
      </p:sp>
      <p:sp>
        <p:nvSpPr>
          <p:cNvPr id="7" name="Chiffre"/>
          <p:cNvSpPr txBox="1"/>
          <p:nvPr/>
        </p:nvSpPr>
        <p:spPr>
          <a:xfrm>
            <a:off x="3447288" y="1097280"/>
            <a:ext cx="2249424" cy="594360"/>
          </a:xfrm>
          <a:prstGeom prst="rect">
            <a:avLst/>
          </a:prstGeom>
          <a:noFill/>
          <a:ln/>
        </p:spPr>
        <p:txBody>
          <a:bodyPr wrap="square" lIns="0" tIns="0" rIns="0" bIns="0" rtlCol="0" anchor="ctr"/>
          <a:lstStyle/>
          <a:p>
            <a:pPr indent="0" marL="0">
              <a:buNone/>
            </a:pPr>
            <a:r>
              <a:rPr lang="en-US" sz="3400" b="1" dirty="0">
                <a:solidFill>
                  <a:schemeClr val="accent4"/>
                </a:solidFill>
              </a:rPr>
              <a:t>0</a:t>
            </a:r>
            <a:endParaRPr lang="en-US" sz="3400" dirty="0"/>
          </a:p>
        </p:txBody>
      </p:sp>
      <p:sp>
        <p:nvSpPr>
          <p:cNvPr id="8" name="Libellé chiffre"/>
          <p:cNvSpPr txBox="1"/>
          <p:nvPr/>
        </p:nvSpPr>
        <p:spPr>
          <a:xfrm>
            <a:off x="3447288" y="1673352"/>
            <a:ext cx="2249424" cy="411480"/>
          </a:xfrm>
          <a:prstGeom prst="rect">
            <a:avLst/>
          </a:prstGeom>
          <a:noFill/>
          <a:ln/>
        </p:spPr>
        <p:txBody>
          <a:bodyPr wrap="square" lIns="0" tIns="0" rIns="0" bIns="0" rtlCol="0" anchor="t"/>
          <a:lstStyle/>
          <a:p>
            <a:pPr indent="0" marL="0">
              <a:buNone/>
            </a:pPr>
            <a:r>
              <a:rPr lang="en-US" sz="1200" dirty="0">
                <a:solidFill>
                  <a:schemeClr val="tx1"/>
                </a:solidFill>
              </a:rPr>
              <a:t>erreur sur 14 370 ventes de test</a:t>
            </a:r>
            <a:endParaRPr lang="en-US" sz="1200" dirty="0"/>
          </a:p>
        </p:txBody>
      </p:sp>
      <p:sp>
        <p:nvSpPr>
          <p:cNvPr id="9" name="Chiffre 3"/>
          <p:cNvSpPr/>
          <p:nvPr/>
        </p:nvSpPr>
        <p:spPr>
          <a:xfrm>
            <a:off x="6071616" y="1051560"/>
            <a:ext cx="2615184" cy="1097280"/>
          </a:xfrm>
          <a:prstGeom prst="roundRect">
            <a:avLst>
              <a:gd name="adj" fmla="val 10000"/>
            </a:avLst>
          </a:prstGeom>
          <a:solidFill>
            <a:schemeClr val="bg2"/>
          </a:solidFill>
          <a:ln w="12700">
            <a:solidFill>
              <a:schemeClr val="bg2"/>
            </a:solidFill>
            <a:prstDash val="solid"/>
          </a:ln>
        </p:spPr>
      </p:sp>
      <p:sp>
        <p:nvSpPr>
          <p:cNvPr id="10" name="Chiffre"/>
          <p:cNvSpPr txBox="1"/>
          <p:nvPr/>
        </p:nvSpPr>
        <p:spPr>
          <a:xfrm>
            <a:off x="6254496" y="1097280"/>
            <a:ext cx="2249424" cy="594360"/>
          </a:xfrm>
          <a:prstGeom prst="rect">
            <a:avLst/>
          </a:prstGeom>
          <a:noFill/>
          <a:ln/>
        </p:spPr>
        <p:txBody>
          <a:bodyPr wrap="square" lIns="0" tIns="0" rIns="0" bIns="0" rtlCol="0" anchor="ctr"/>
          <a:lstStyle/>
          <a:p>
            <a:pPr indent="0" marL="0">
              <a:buNone/>
            </a:pPr>
            <a:r>
              <a:rPr lang="en-US" sz="3400" b="1" dirty="0">
                <a:solidFill>
                  <a:schemeClr val="accent4"/>
                </a:solidFill>
              </a:rPr>
              <a:t>100 %</a:t>
            </a:r>
            <a:endParaRPr lang="en-US" sz="3400" dirty="0"/>
          </a:p>
        </p:txBody>
      </p:sp>
      <p:sp>
        <p:nvSpPr>
          <p:cNvPr id="11" name="Libellé chiffre"/>
          <p:cNvSpPr txBox="1"/>
          <p:nvPr/>
        </p:nvSpPr>
        <p:spPr>
          <a:xfrm>
            <a:off x="6254496" y="1673352"/>
            <a:ext cx="2249424" cy="411480"/>
          </a:xfrm>
          <a:prstGeom prst="rect">
            <a:avLst/>
          </a:prstGeom>
          <a:noFill/>
          <a:ln/>
        </p:spPr>
        <p:txBody>
          <a:bodyPr wrap="square" lIns="0" tIns="0" rIns="0" bIns="0" rtlCol="0" anchor="t"/>
          <a:lstStyle/>
          <a:p>
            <a:pPr indent="0" marL="0">
              <a:buNone/>
            </a:pPr>
            <a:r>
              <a:rPr lang="en-US" sz="1200" dirty="0">
                <a:solidFill>
                  <a:schemeClr val="tx1"/>
                </a:solidFill>
              </a:rPr>
              <a:t>stock, caisse et comptabilité justes après le test</a:t>
            </a:r>
            <a:endParaRPr lang="en-US" sz="1200" dirty="0"/>
          </a:p>
        </p:txBody>
      </p:sp>
      <p:graphicFrame>
        <p:nvGraphicFramePr>
          <p:cNvPr id="12" name="Graphique capacité" descr=""/>
          <p:cNvGraphicFramePr/>
          <p:nvPr/>
        </p:nvGraphicFramePr>
        <p:xfrm>
          <a:off x="457200" y="2331720"/>
          <a:ext cx="8229600" cy="2331720"/>
        </p:xfrm>
        <a:graphic xmlns:a="http://schemas.openxmlformats.org/drawingml/2006/main">
          <a:graphicData uri="http://schemas.openxmlformats.org/drawingml/2006/chart">
            <c:chart xmlns:c="http://schemas.openxmlformats.org/drawingml/2006/chart" r:id="rId1"/>
          </a:graphicData>
        </a:graphic>
      </p:graphicFrame>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algn="ctr" indent="0" marL="0">
              <a:buNone/>
            </a:pPr>
            <a:r>
              <a:rPr lang="en-US" sz="2800" b="1" dirty="0">
                <a:solidFill>
                  <a:schemeClr val="tx2"/>
                </a:solidFill>
              </a:rPr>
              <a:t>Ce qui compte vraiment : la qualité du réseau</a:t>
            </a:r>
            <a:endParaRPr lang="en-US" sz="2800" dirty="0"/>
          </a:p>
        </p:txBody>
      </p:sp>
      <p:graphicFrame>
        <p:nvGraphicFramePr>
          <p:cNvPr id="3" name="Graphique temps de validation" descr=""/>
          <p:cNvGraphicFramePr/>
          <p:nvPr/>
        </p:nvGraphicFramePr>
        <p:xfrm>
          <a:off x="457200" y="1051560"/>
          <a:ext cx="4206240" cy="3429000"/>
        </p:xfrm>
        <a:graphic xmlns:a="http://schemas.openxmlformats.org/drawingml/2006/main">
          <a:graphicData uri="http://schemas.openxmlformats.org/drawingml/2006/chart">
            <c:chart xmlns:c="http://schemas.openxmlformats.org/drawingml/2006/chart" r:id="rId1"/>
          </a:graphicData>
        </a:graphic>
      </p:graphicFrame>
      <p:sp>
        <p:nvSpPr>
          <p:cNvPr id="4" name="Explication réseau"/>
          <p:cNvSpPr txBox="1"/>
          <p:nvPr/>
        </p:nvSpPr>
        <p:spPr>
          <a:xfrm>
            <a:off x="4937760" y="1097280"/>
            <a:ext cx="3749040" cy="3474720"/>
          </a:xfrm>
          <a:prstGeom prst="rect">
            <a:avLst/>
          </a:prstGeom>
          <a:noFill/>
          <a:ln/>
        </p:spPr>
        <p:txBody>
          <a:bodyPr wrap="square" lIns="0" tIns="0" rIns="0" bIns="0" rtlCol="0" anchor="t"/>
          <a:lstStyle/>
          <a:p>
            <a:pPr indent="0" marL="0">
              <a:buNone/>
            </a:pPr>
            <a:r>
              <a:rPr lang="en-US" sz="1600" b="1" dirty="0">
                <a:solidFill>
                  <a:schemeClr val="tx2"/>
                </a:solidFill>
              </a:rPr>
              <a:t>Une vente pèse très peu</a:t>
            </a:r>
            <a:endParaRPr lang="en-US" sz="1600" dirty="0"/>
          </a:p>
          <a:p>
            <a:pPr indent="0" marL="0">
              <a:spcAft>
                <a:spcPts val="1000"/>
              </a:spcAft>
              <a:buNone/>
            </a:pPr>
            <a:r>
              <a:rPr lang="en-US" sz="1400" dirty="0">
                <a:solidFill>
                  <a:schemeClr val="tx1"/>
                </a:solidFill>
              </a:rPr>
              <a:t>Environ 5 Ko de données. Toutes les caisses ensemble, au rythme réel, utilisent 22 kbit/s : un réseau local ordinaire en offre au moins 100 000.</a:t>
            </a:r>
            <a:endParaRPr lang="en-US" sz="1600" dirty="0"/>
          </a:p>
          <a:p>
            <a:pPr indent="0" marL="0">
              <a:buNone/>
            </a:pPr>
            <a:r>
              <a:rPr lang="en-US" sz="1600" b="1" dirty="0">
                <a:solidFill>
                  <a:schemeClr val="tx2"/>
                </a:solidFill>
              </a:rPr>
              <a:t>Mais elle demande une vingtaine d'échanges</a:t>
            </a:r>
            <a:endParaRPr lang="en-US" sz="1600" dirty="0"/>
          </a:p>
          <a:p>
            <a:pPr indent="0" marL="0">
              <a:spcAft>
                <a:spcPts val="1000"/>
              </a:spcAft>
              <a:buNone/>
            </a:pPr>
            <a:r>
              <a:rPr lang="en-US" sz="1400" dirty="0">
                <a:solidFill>
                  <a:schemeClr val="tx1"/>
                </a:solidFill>
              </a:rPr>
              <a:t>Sur un Wi-Fi faible, chaque échange attend : la validation passe de 0,07 s à 0,8 s, et chaque bip de scan de 4 à 41 millièmes de seconde.</a:t>
            </a:r>
            <a:endParaRPr lang="en-US" sz="1600" dirty="0"/>
          </a:p>
          <a:p>
            <a:pPr indent="0" marL="0">
              <a:buNone/>
            </a:pPr>
            <a:r>
              <a:rPr lang="en-US" sz="1600" b="1" dirty="0">
                <a:solidFill>
                  <a:schemeClr val="tx2"/>
                </a:solidFill>
              </a:rPr>
              <a:t>Conclusion</a:t>
            </a:r>
            <a:endParaRPr lang="en-US" sz="1600" dirty="0"/>
          </a:p>
          <a:p>
            <a:pPr indent="0" marL="0">
              <a:spcAft>
                <a:spcPts val="1000"/>
              </a:spcAft>
              <a:buNone/>
            </a:pPr>
            <a:r>
              <a:rPr lang="en-US" sz="1400" dirty="0">
                <a:solidFill>
                  <a:schemeClr val="tx1"/>
                </a:solidFill>
              </a:rPr>
              <a:t>Ce n'est pas la capacité du réseau qui limite, c'est sa stabilité : câblez les caisses.</a:t>
            </a:r>
            <a:endParaRPr lang="en-US" sz="16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94360"/>
          </a:xfrm>
          <a:prstGeom prst="rect">
            <a:avLst/>
          </a:prstGeom>
          <a:noFill/>
          <a:ln/>
        </p:spPr>
        <p:txBody>
          <a:bodyPr wrap="square" lIns="0" tIns="0" rIns="0" bIns="0" rtlCol="0" anchor="ctr"/>
          <a:lstStyle/>
          <a:p>
            <a:pPr algn="ctr" indent="0" marL="0">
              <a:buNone/>
            </a:pPr>
            <a:r>
              <a:rPr lang="en-US" sz="2800" b="1" dirty="0">
                <a:solidFill>
                  <a:schemeClr val="tx2"/>
                </a:solidFill>
              </a:rPr>
              <a:t>Fiche : ce qu'il faut retenir</a:t>
            </a:r>
            <a:endParaRPr lang="en-US" sz="2800" dirty="0"/>
          </a:p>
        </p:txBody>
      </p:sp>
      <p:sp>
        <p:nvSpPr>
          <p:cNvPr id="3" name="Verdict"/>
          <p:cNvSpPr/>
          <p:nvPr/>
        </p:nvSpPr>
        <p:spPr>
          <a:xfrm>
            <a:off x="457200" y="1051560"/>
            <a:ext cx="4023360" cy="2606040"/>
          </a:xfrm>
          <a:prstGeom prst="roundRect">
            <a:avLst>
              <a:gd name="adj" fmla="val 4211"/>
            </a:avLst>
          </a:prstGeom>
          <a:solidFill>
            <a:schemeClr val="bg2"/>
          </a:solidFill>
          <a:ln w="12700">
            <a:solidFill>
              <a:schemeClr val="bg2"/>
            </a:solidFill>
            <a:prstDash val="solid"/>
          </a:ln>
        </p:spPr>
      </p:sp>
      <p:sp>
        <p:nvSpPr>
          <p:cNvPr id="4" name="Titre verdict"/>
          <p:cNvSpPr txBox="1"/>
          <p:nvPr/>
        </p:nvSpPr>
        <p:spPr>
          <a:xfrm>
            <a:off x="685800" y="1188720"/>
            <a:ext cx="3566160" cy="320040"/>
          </a:xfrm>
          <a:prstGeom prst="rect">
            <a:avLst/>
          </a:prstGeom>
          <a:noFill/>
          <a:ln/>
        </p:spPr>
        <p:txBody>
          <a:bodyPr wrap="square" lIns="0" tIns="0" rIns="0" bIns="0" rtlCol="0" anchor="ctr"/>
          <a:lstStyle/>
          <a:p>
            <a:pPr indent="0" marL="0">
              <a:buNone/>
            </a:pPr>
            <a:r>
              <a:rPr lang="en-US" sz="1600" b="1" dirty="0">
                <a:solidFill>
                  <a:schemeClr val="tx2"/>
                </a:solidFill>
              </a:rPr>
              <a:t>Le verdict</a:t>
            </a:r>
            <a:endParaRPr lang="en-US" sz="1600" dirty="0"/>
          </a:p>
        </p:txBody>
      </p:sp>
      <p:sp>
        <p:nvSpPr>
          <p:cNvPr id="5" name="Verdict"/>
          <p:cNvSpPr txBox="1"/>
          <p:nvPr/>
        </p:nvSpPr>
        <p:spPr>
          <a:xfrm>
            <a:off x="685800" y="1554480"/>
            <a:ext cx="3611880" cy="201168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tx1"/>
                </a:solidFill>
              </a:rPr>
              <a:t>Un grand magasin multiposte utilise moins de 1 % de la capacité mesurée.</a:t>
            </a:r>
            <a:endParaRPr lang="en-US" sz="1300" dirty="0"/>
          </a:p>
          <a:p>
            <a:pPr marL="342900" indent="-342900">
              <a:spcAft>
                <a:spcPts val="600"/>
              </a:spcAft>
              <a:buSzPct val="100000"/>
              <a:buChar char="•"/>
            </a:pPr>
            <a:r>
              <a:rPr lang="en-US" sz="1300" dirty="0">
                <a:solidFill>
                  <a:schemeClr val="tx1"/>
                </a:solidFill>
              </a:rPr>
              <a:t>Aucune erreur, données toujours justes.</a:t>
            </a:r>
            <a:endParaRPr lang="en-US" sz="1300" dirty="0"/>
          </a:p>
          <a:p>
            <a:pPr marL="342900" indent="-342900">
              <a:spcAft>
                <a:spcPts val="600"/>
              </a:spcAft>
              <a:buSzPct val="100000"/>
              <a:buChar char="•"/>
            </a:pPr>
            <a:r>
              <a:rPr lang="en-US" sz="1300" dirty="0">
                <a:solidFill>
                  <a:schemeClr val="tx1"/>
                </a:solidFill>
              </a:rPr>
              <a:t>Toutes les caisses vendent le même article sans pause : aucune erreur, 2,5 s d'attente au pire (cas extrême).</a:t>
            </a:r>
            <a:endParaRPr lang="en-US" sz="1300" dirty="0"/>
          </a:p>
          <a:p>
            <a:pPr marL="342900" indent="-342900">
              <a:spcAft>
                <a:spcPts val="600"/>
              </a:spcAft>
              <a:buSzPct val="100000"/>
              <a:buChar char="•"/>
            </a:pPr>
            <a:r>
              <a:rPr lang="en-US" sz="1300" dirty="0">
                <a:solidFill>
                  <a:schemeClr val="tx1"/>
                </a:solidFill>
              </a:rPr>
              <a:t>Le point faible n'est pas le serveur, c'est le Wi-Fi.</a:t>
            </a:r>
            <a:endParaRPr lang="en-US" sz="1300" dirty="0"/>
          </a:p>
        </p:txBody>
      </p:sp>
      <p:sp>
        <p:nvSpPr>
          <p:cNvPr id="6" name="Recommandations"/>
          <p:cNvSpPr/>
          <p:nvPr/>
        </p:nvSpPr>
        <p:spPr>
          <a:xfrm>
            <a:off x="4663440" y="1051560"/>
            <a:ext cx="4023360" cy="2606040"/>
          </a:xfrm>
          <a:prstGeom prst="roundRect">
            <a:avLst>
              <a:gd name="adj" fmla="val 4211"/>
            </a:avLst>
          </a:prstGeom>
          <a:solidFill>
            <a:schemeClr val="tx2"/>
          </a:solidFill>
          <a:ln w="12700">
            <a:solidFill>
              <a:schemeClr val="tx2"/>
            </a:solidFill>
            <a:prstDash val="solid"/>
          </a:ln>
        </p:spPr>
      </p:sp>
      <p:sp>
        <p:nvSpPr>
          <p:cNvPr id="7" name="Titre recommandations"/>
          <p:cNvSpPr txBox="1"/>
          <p:nvPr/>
        </p:nvSpPr>
        <p:spPr>
          <a:xfrm>
            <a:off x="4892040" y="1188720"/>
            <a:ext cx="3566160" cy="320040"/>
          </a:xfrm>
          <a:prstGeom prst="rect">
            <a:avLst/>
          </a:prstGeom>
          <a:noFill/>
          <a:ln/>
        </p:spPr>
        <p:txBody>
          <a:bodyPr wrap="square" lIns="0" tIns="0" rIns="0" bIns="0" rtlCol="0" anchor="ctr"/>
          <a:lstStyle/>
          <a:p>
            <a:pPr indent="0" marL="0">
              <a:buNone/>
            </a:pPr>
            <a:r>
              <a:rPr lang="en-US" sz="1600" b="1" dirty="0">
                <a:solidFill>
                  <a:schemeClr val="accent2"/>
                </a:solidFill>
              </a:rPr>
              <a:t>Nos recommandations</a:t>
            </a:r>
            <a:endParaRPr lang="en-US" sz="1600" dirty="0"/>
          </a:p>
        </p:txBody>
      </p:sp>
      <p:sp>
        <p:nvSpPr>
          <p:cNvPr id="8" name="Recommandations"/>
          <p:cNvSpPr txBox="1"/>
          <p:nvPr/>
        </p:nvSpPr>
        <p:spPr>
          <a:xfrm>
            <a:off x="4892040" y="1554480"/>
            <a:ext cx="3611880" cy="2011680"/>
          </a:xfrm>
          <a:prstGeom prst="rect">
            <a:avLst/>
          </a:prstGeom>
          <a:noFill/>
          <a:ln/>
        </p:spPr>
        <p:txBody>
          <a:bodyPr wrap="square" lIns="0" tIns="0" rIns="0" bIns="0" rtlCol="0" anchor="t"/>
          <a:lstStyle/>
          <a:p>
            <a:pPr marL="342900" indent="-342900">
              <a:spcAft>
                <a:spcPts val="600"/>
              </a:spcAft>
              <a:buSzPct val="100000"/>
              <a:buChar char="•"/>
            </a:pPr>
            <a:r>
              <a:rPr lang="en-US" sz="1300" dirty="0">
                <a:solidFill>
                  <a:schemeClr val="bg1"/>
                </a:solidFill>
              </a:rPr>
              <a:t>Câble réseau pour chaque caisse, avec un switch gigabit.</a:t>
            </a:r>
            <a:endParaRPr lang="en-US" sz="1300" dirty="0"/>
          </a:p>
          <a:p>
            <a:pPr marL="342900" indent="-342900">
              <a:spcAft>
                <a:spcPts val="600"/>
              </a:spcAft>
              <a:buSzPct val="100000"/>
              <a:buChar char="•"/>
            </a:pPr>
            <a:r>
              <a:rPr lang="en-US" sz="1300" dirty="0">
                <a:solidFill>
                  <a:schemeClr val="bg1"/>
                </a:solidFill>
              </a:rPr>
              <a:t>Onduleur sur le serveur et le switch.</a:t>
            </a:r>
            <a:endParaRPr lang="en-US" sz="1300" dirty="0"/>
          </a:p>
          <a:p>
            <a:pPr marL="342900" indent="-342900">
              <a:spcAft>
                <a:spcPts val="600"/>
              </a:spcAft>
              <a:buSzPct val="100000"/>
              <a:buChar char="•"/>
            </a:pPr>
            <a:r>
              <a:rPr lang="en-US" sz="1300" dirty="0">
                <a:solidFill>
                  <a:schemeClr val="bg1"/>
                </a:solidFill>
              </a:rPr>
              <a:t>Sauvegarde quotidienne sur un disque externe.</a:t>
            </a:r>
            <a:endParaRPr lang="en-US" sz="1300" dirty="0"/>
          </a:p>
          <a:p>
            <a:pPr marL="342900" indent="-342900">
              <a:spcAft>
                <a:spcPts val="600"/>
              </a:spcAft>
              <a:buSzPct val="100000"/>
              <a:buChar char="•"/>
            </a:pPr>
            <a:r>
              <a:rPr lang="en-US" sz="1300" dirty="0">
                <a:solidFill>
                  <a:schemeClr val="bg1"/>
                </a:solidFill>
              </a:rPr>
              <a:t>Côté logiciel : valider une vente en un seul envoi, pour rester rapide même en Wi-Fi.</a:t>
            </a:r>
            <a:endParaRPr lang="en-US" sz="1300" dirty="0"/>
          </a:p>
        </p:txBody>
      </p:sp>
      <p:sp>
        <p:nvSpPr>
          <p:cNvPr id="9" name="Limites cadre"/>
          <p:cNvSpPr/>
          <p:nvPr/>
        </p:nvSpPr>
        <p:spPr>
          <a:xfrm>
            <a:off x="457200" y="3840480"/>
            <a:ext cx="8229600" cy="777240"/>
          </a:xfrm>
          <a:prstGeom prst="roundRect">
            <a:avLst>
              <a:gd name="adj" fmla="val 11765"/>
            </a:avLst>
          </a:prstGeom>
          <a:ln w="12700">
            <a:solidFill>
              <a:srgbClr val="D5DEEA"/>
            </a:solidFill>
            <a:prstDash val="solid"/>
          </a:ln>
        </p:spPr>
      </p:sp>
      <p:sp>
        <p:nvSpPr>
          <p:cNvPr id="10" name="Limites"/>
          <p:cNvSpPr txBox="1"/>
          <p:nvPr/>
        </p:nvSpPr>
        <p:spPr>
          <a:xfrm>
            <a:off x="640080" y="3840480"/>
            <a:ext cx="7863840" cy="777240"/>
          </a:xfrm>
          <a:prstGeom prst="rect">
            <a:avLst/>
          </a:prstGeom>
          <a:noFill/>
          <a:ln/>
        </p:spPr>
        <p:txBody>
          <a:bodyPr wrap="square" lIns="0" tIns="0" rIns="0" bIns="0" rtlCol="0" anchor="ctr"/>
          <a:lstStyle/>
          <a:p>
            <a:pPr indent="0" marL="0">
              <a:buNone/>
            </a:pPr>
            <a:r>
              <a:rPr lang="en-US" sz="1100" b="1" dirty="0">
                <a:solidFill>
                  <a:schemeClr val="tx2"/>
                </a:solidFill>
              </a:rPr>
              <a:t>Limites du test : </a:t>
            </a:r>
            <a:pPr indent="0" marL="0">
              <a:buNone/>
            </a:pPr>
            <a:r>
              <a:rPr lang="en-US" sz="1100" dirty="0">
                <a:solidFill>
                  <a:schemeClr val="accent5"/>
                </a:solidFill>
              </a:rPr>
              <a:t>test réalisé le 11 octobre 2026 sur une base PostgreSQL qui reproduit le fonctionnement de Mouhassib Pro, pas sur le logiciel lui-même ; réseau simulé par des délais, pas un vrai Wi-Fi. Prochaine étape : refaire le test avec Mouhassib Pro et de vrais postes.</a:t>
            </a:r>
            <a:endParaRPr lang="en-US" sz="1100" dirty="0"/>
          </a:p>
        </p:txBody>
      </p:sp>
      <p:sp>
        <p:nvSpPr>
          <p:cNvPr id="25" name="Slide Number Placeholder 0"/>
          <p:cNvSpPr>
            <a:spLocks noGrp="1"/>
          </p:cNvSpPr>
          <p:nvPr>
            <p:ph type="sldNum" sz="quarter" idx="4294967295"/>
          </p:nvPr>
        </p:nvSpPr>
        <p:spPr>
          <a:xfrm>
            <a:off x="8321040" y="4773168"/>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chemeClr val="accent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502920"/>
            <a:ext cx="8046720" cy="731520"/>
          </a:xfrm>
          <a:prstGeom prst="rect">
            <a:avLst/>
          </a:prstGeom>
          <a:noFill/>
          <a:ln/>
        </p:spPr>
        <p:txBody>
          <a:bodyPr wrap="square" lIns="0" tIns="0" rIns="0" bIns="0" rtlCol="0" anchor="ctr"/>
          <a:lstStyle/>
          <a:p>
            <a:pPr algn="l" indent="0" marL="0">
              <a:buNone/>
            </a:pPr>
            <a:r>
              <a:rPr lang="en-US" sz="3600" b="1" dirty="0">
                <a:solidFill>
                  <a:schemeClr val="bg1"/>
                </a:solidFill>
              </a:rPr>
              <a:t>Voyez Mouhassib Pro en action</a:t>
            </a:r>
            <a:endParaRPr lang="en-US" sz="3600" dirty="0"/>
          </a:p>
        </p:txBody>
      </p:sp>
      <p:sp>
        <p:nvSpPr>
          <p:cNvPr id="3" name="Appel"/>
          <p:cNvSpPr txBox="1"/>
          <p:nvPr/>
        </p:nvSpPr>
        <p:spPr>
          <a:xfrm>
            <a:off x="548640" y="1325880"/>
            <a:ext cx="8046720" cy="411480"/>
          </a:xfrm>
          <a:prstGeom prst="rect">
            <a:avLst/>
          </a:prstGeom>
          <a:noFill/>
          <a:ln/>
        </p:spPr>
        <p:txBody>
          <a:bodyPr wrap="square" lIns="0" tIns="0" rIns="0" bIns="0" rtlCol="0" anchor="ctr"/>
          <a:lstStyle/>
          <a:p>
            <a:pPr indent="0" marL="0">
              <a:buNone/>
            </a:pPr>
            <a:r>
              <a:rPr lang="en-US" sz="1700" dirty="0">
                <a:solidFill>
                  <a:schemeClr val="bg2"/>
                </a:solidFill>
              </a:rPr>
              <a:t>Demandez une démonstration sur WhatsApp : nous vous montrons le logiciel en fonctionnement.</a:t>
            </a:r>
            <a:endParaRPr lang="en-US" sz="1700" dirty="0"/>
          </a:p>
        </p:txBody>
      </p:sp>
      <p:sp>
        <p:nvSpPr>
          <p:cNvPr id="4" name="WhatsApp carte"/>
          <p:cNvSpPr/>
          <p:nvPr/>
        </p:nvSpPr>
        <p:spPr>
          <a:xfrm>
            <a:off x="548640" y="2148840"/>
            <a:ext cx="2542032" cy="1417320"/>
          </a:xfrm>
          <a:prstGeom prst="roundRect">
            <a:avLst>
              <a:gd name="adj" fmla="val 7742"/>
            </a:avLst>
          </a:prstGeom>
          <a:solidFill>
            <a:schemeClr val="accent3"/>
          </a:solidFill>
          <a:ln w="12700">
            <a:solidFill>
              <a:schemeClr val="accent3"/>
            </a:solidFill>
            <a:prstDash val="solid"/>
          </a:ln>
        </p:spPr>
      </p:sp>
      <p:sp>
        <p:nvSpPr>
          <p:cNvPr id="5" name="WhatsApp rond"/>
          <p:cNvSpPr/>
          <p:nvPr/>
        </p:nvSpPr>
        <p:spPr>
          <a:xfrm>
            <a:off x="777240" y="2377440"/>
            <a:ext cx="640080" cy="640080"/>
          </a:xfrm>
          <a:prstGeom prst="ellipse">
            <a:avLst/>
          </a:prstGeom>
          <a:solidFill>
            <a:srgbClr val="F59E0B"/>
          </a:solidFill>
          <a:ln w="12700">
            <a:solidFill>
              <a:srgbClr val="F59E0B"/>
            </a:solidFill>
            <a:prstDash val="solid"/>
          </a:ln>
        </p:spPr>
      </p:sp>
      <p:pic>
        <p:nvPicPr>
          <p:cNvPr id="6" name="WhatsApp icône" descr="preencoded.png">    </p:cNvPr>
          <p:cNvPicPr>
            <a:picLocks noChangeAspect="1"/>
          </p:cNvPicPr>
          <p:nvPr/>
        </p:nvPicPr>
        <p:blipFill>
          <a:blip r:embed="rId1"/>
          <a:stretch>
            <a:fillRect/>
          </a:stretch>
        </p:blipFill>
        <p:spPr>
          <a:xfrm>
            <a:off x="943661" y="2543861"/>
            <a:ext cx="307238" cy="307238"/>
          </a:xfrm>
          <a:prstGeom prst="rect">
            <a:avLst/>
          </a:prstGeom>
        </p:spPr>
      </p:pic>
      <p:sp>
        <p:nvSpPr>
          <p:cNvPr id="7" name="WhatsApp texte"/>
          <p:cNvSpPr txBox="1"/>
          <p:nvPr/>
        </p:nvSpPr>
        <p:spPr>
          <a:xfrm>
            <a:off x="777240" y="3063240"/>
            <a:ext cx="2194560" cy="457200"/>
          </a:xfrm>
          <a:prstGeom prst="rect">
            <a:avLst/>
          </a:prstGeom>
          <a:noFill/>
          <a:ln/>
        </p:spPr>
        <p:txBody>
          <a:bodyPr wrap="square" lIns="0" tIns="0" rIns="0" bIns="0" rtlCol="0" anchor="ctr"/>
          <a:lstStyle/>
          <a:p>
            <a:pPr indent="0" marL="0">
              <a:buNone/>
            </a:pPr>
            <a:r>
              <a:rPr lang="en-US" sz="1300" dirty="0">
                <a:solidFill>
                  <a:schemeClr val="bg2"/>
                </a:solidFill>
              </a:rPr>
              <a:t>WhatsApp</a:t>
            </a:r>
            <a:endParaRPr lang="en-US" sz="1300" dirty="0"/>
          </a:p>
          <a:p>
            <a:pPr indent="0" marL="0">
              <a:buNone/>
            </a:pPr>
            <a:r>
              <a:rPr lang="en-US" sz="1500" b="1" dirty="0">
                <a:solidFill>
                  <a:schemeClr val="bg1"/>
                </a:solidFill>
              </a:rPr>
              <a:t>+222 43 45 92 22</a:t>
            </a:r>
            <a:endParaRPr lang="en-US" sz="1300" dirty="0"/>
          </a:p>
        </p:txBody>
      </p:sp>
      <p:sp>
        <p:nvSpPr>
          <p:cNvPr id="8" name="E-mail carte"/>
          <p:cNvSpPr/>
          <p:nvPr/>
        </p:nvSpPr>
        <p:spPr>
          <a:xfrm>
            <a:off x="3264408" y="2148840"/>
            <a:ext cx="2542032" cy="1417320"/>
          </a:xfrm>
          <a:prstGeom prst="roundRect">
            <a:avLst>
              <a:gd name="adj" fmla="val 7742"/>
            </a:avLst>
          </a:prstGeom>
          <a:solidFill>
            <a:schemeClr val="accent3"/>
          </a:solidFill>
          <a:ln w="12700">
            <a:solidFill>
              <a:schemeClr val="accent3"/>
            </a:solidFill>
            <a:prstDash val="solid"/>
          </a:ln>
        </p:spPr>
      </p:sp>
      <p:sp>
        <p:nvSpPr>
          <p:cNvPr id="9" name="E-mail rond"/>
          <p:cNvSpPr/>
          <p:nvPr/>
        </p:nvSpPr>
        <p:spPr>
          <a:xfrm>
            <a:off x="3493008" y="2377440"/>
            <a:ext cx="640080" cy="640080"/>
          </a:xfrm>
          <a:prstGeom prst="ellipse">
            <a:avLst/>
          </a:prstGeom>
          <a:solidFill>
            <a:srgbClr val="F59E0B"/>
          </a:solidFill>
          <a:ln w="12700">
            <a:solidFill>
              <a:srgbClr val="F59E0B"/>
            </a:solidFill>
            <a:prstDash val="solid"/>
          </a:ln>
        </p:spPr>
      </p:sp>
      <p:pic>
        <p:nvPicPr>
          <p:cNvPr id="10" name="E-mail icône" descr="preencoded.png">    </p:cNvPr>
          <p:cNvPicPr>
            <a:picLocks noChangeAspect="1"/>
          </p:cNvPicPr>
          <p:nvPr/>
        </p:nvPicPr>
        <p:blipFill>
          <a:blip r:embed="rId2"/>
          <a:stretch>
            <a:fillRect/>
          </a:stretch>
        </p:blipFill>
        <p:spPr>
          <a:xfrm>
            <a:off x="3659429" y="2543861"/>
            <a:ext cx="307238" cy="307238"/>
          </a:xfrm>
          <a:prstGeom prst="rect">
            <a:avLst/>
          </a:prstGeom>
        </p:spPr>
      </p:pic>
      <p:sp>
        <p:nvSpPr>
          <p:cNvPr id="11" name="E-mail texte"/>
          <p:cNvSpPr txBox="1"/>
          <p:nvPr/>
        </p:nvSpPr>
        <p:spPr>
          <a:xfrm>
            <a:off x="3493008" y="3063240"/>
            <a:ext cx="2194560" cy="457200"/>
          </a:xfrm>
          <a:prstGeom prst="rect">
            <a:avLst/>
          </a:prstGeom>
          <a:noFill/>
          <a:ln/>
        </p:spPr>
        <p:txBody>
          <a:bodyPr wrap="square" lIns="0" tIns="0" rIns="0" bIns="0" rtlCol="0" anchor="ctr"/>
          <a:lstStyle/>
          <a:p>
            <a:pPr indent="0" marL="0">
              <a:buNone/>
            </a:pPr>
            <a:r>
              <a:rPr lang="en-US" sz="1300" dirty="0">
                <a:solidFill>
                  <a:schemeClr val="bg2"/>
                </a:solidFill>
              </a:rPr>
              <a:t>E-mail</a:t>
            </a:r>
            <a:endParaRPr lang="en-US" sz="1300" dirty="0"/>
          </a:p>
          <a:p>
            <a:pPr indent="0" marL="0">
              <a:buNone/>
            </a:pPr>
            <a:r>
              <a:rPr lang="en-US" sz="1500" b="1" dirty="0">
                <a:solidFill>
                  <a:schemeClr val="bg1"/>
                </a:solidFill>
              </a:rPr>
              <a:t>contact@it-rim.net</a:t>
            </a:r>
            <a:endParaRPr lang="en-US" sz="1300" dirty="0"/>
          </a:p>
        </p:txBody>
      </p:sp>
      <p:sp>
        <p:nvSpPr>
          <p:cNvPr id="12" name="Site carte"/>
          <p:cNvSpPr/>
          <p:nvPr/>
        </p:nvSpPr>
        <p:spPr>
          <a:xfrm>
            <a:off x="5980176" y="2148840"/>
            <a:ext cx="2542032" cy="1417320"/>
          </a:xfrm>
          <a:prstGeom prst="roundRect">
            <a:avLst>
              <a:gd name="adj" fmla="val 7742"/>
            </a:avLst>
          </a:prstGeom>
          <a:solidFill>
            <a:schemeClr val="accent3"/>
          </a:solidFill>
          <a:ln w="12700">
            <a:solidFill>
              <a:schemeClr val="accent3"/>
            </a:solidFill>
            <a:prstDash val="solid"/>
          </a:ln>
        </p:spPr>
      </p:sp>
      <p:sp>
        <p:nvSpPr>
          <p:cNvPr id="13" name="Site rond"/>
          <p:cNvSpPr/>
          <p:nvPr/>
        </p:nvSpPr>
        <p:spPr>
          <a:xfrm>
            <a:off x="6208776" y="2377440"/>
            <a:ext cx="640080" cy="640080"/>
          </a:xfrm>
          <a:prstGeom prst="ellipse">
            <a:avLst/>
          </a:prstGeom>
          <a:solidFill>
            <a:srgbClr val="F59E0B"/>
          </a:solidFill>
          <a:ln w="12700">
            <a:solidFill>
              <a:srgbClr val="F59E0B"/>
            </a:solidFill>
            <a:prstDash val="solid"/>
          </a:ln>
        </p:spPr>
      </p:sp>
      <p:pic>
        <p:nvPicPr>
          <p:cNvPr id="14" name="Site icône" descr="preencoded.png">    </p:cNvPr>
          <p:cNvPicPr>
            <a:picLocks noChangeAspect="1"/>
          </p:cNvPicPr>
          <p:nvPr/>
        </p:nvPicPr>
        <p:blipFill>
          <a:blip r:embed="rId3"/>
          <a:stretch>
            <a:fillRect/>
          </a:stretch>
        </p:blipFill>
        <p:spPr>
          <a:xfrm>
            <a:off x="6375197" y="2543861"/>
            <a:ext cx="307238" cy="307238"/>
          </a:xfrm>
          <a:prstGeom prst="rect">
            <a:avLst/>
          </a:prstGeom>
        </p:spPr>
      </p:pic>
      <p:sp>
        <p:nvSpPr>
          <p:cNvPr id="15" name="Site texte"/>
          <p:cNvSpPr txBox="1"/>
          <p:nvPr/>
        </p:nvSpPr>
        <p:spPr>
          <a:xfrm>
            <a:off x="6208776" y="3063240"/>
            <a:ext cx="2194560" cy="457200"/>
          </a:xfrm>
          <a:prstGeom prst="rect">
            <a:avLst/>
          </a:prstGeom>
          <a:noFill/>
          <a:ln/>
        </p:spPr>
        <p:txBody>
          <a:bodyPr wrap="square" lIns="0" tIns="0" rIns="0" bIns="0" rtlCol="0" anchor="ctr"/>
          <a:lstStyle/>
          <a:p>
            <a:pPr indent="0" marL="0">
              <a:buNone/>
            </a:pPr>
            <a:r>
              <a:rPr lang="en-US" sz="1300" dirty="0">
                <a:solidFill>
                  <a:schemeClr val="bg2"/>
                </a:solidFill>
              </a:rPr>
              <a:t>Site</a:t>
            </a:r>
            <a:endParaRPr lang="en-US" sz="1300" dirty="0"/>
          </a:p>
          <a:p>
            <a:pPr indent="0" marL="0">
              <a:buNone/>
            </a:pPr>
            <a:r>
              <a:rPr lang="en-US" sz="1500" b="1" dirty="0">
                <a:solidFill>
                  <a:schemeClr val="bg1"/>
                </a:solidFill>
              </a:rPr>
              <a:t>www.it-rim.net</a:t>
            </a:r>
            <a:endParaRPr lang="en-US" sz="1300" dirty="0"/>
          </a:p>
        </p:txBody>
      </p:sp>
      <p:pic>
        <p:nvPicPr>
          <p:cNvPr id="16" name="Logo Mouhassib Pro" descr="Logo Mouhassib Pro">    </p:cNvPr>
          <p:cNvPicPr>
            <a:picLocks noChangeAspect="1"/>
          </p:cNvPicPr>
          <p:nvPr/>
        </p:nvPicPr>
        <p:blipFill>
          <a:blip r:embed="rId4"/>
          <a:stretch>
            <a:fillRect/>
          </a:stretch>
        </p:blipFill>
        <p:spPr>
          <a:xfrm>
            <a:off x="548640" y="3977640"/>
            <a:ext cx="594360" cy="594360"/>
          </a:xfrm>
          <a:prstGeom prst="rect">
            <a:avLst/>
          </a:prstGeom>
        </p:spPr>
      </p:pic>
      <p:sp>
        <p:nvSpPr>
          <p:cNvPr id="17" name="Signature"/>
          <p:cNvSpPr txBox="1"/>
          <p:nvPr/>
        </p:nvSpPr>
        <p:spPr>
          <a:xfrm>
            <a:off x="1280160" y="3977640"/>
            <a:ext cx="5486400" cy="594360"/>
          </a:xfrm>
          <a:prstGeom prst="rect">
            <a:avLst/>
          </a:prstGeom>
          <a:noFill/>
          <a:ln/>
        </p:spPr>
        <p:txBody>
          <a:bodyPr wrap="square" lIns="0" tIns="0" rIns="0" bIns="0" rtlCol="0" anchor="ctr"/>
          <a:lstStyle/>
          <a:p>
            <a:pPr indent="0" marL="0">
              <a:buNone/>
            </a:pPr>
            <a:r>
              <a:rPr lang="en-US" sz="1300" dirty="0">
                <a:solidFill>
                  <a:schemeClr val="bg2"/>
                </a:solidFill>
              </a:rPr>
              <a:t>Mouhassib Pro, une solution IT-RIM · Mauritanie</a:t>
            </a:r>
            <a:endParaRPr lang="en-US" sz="1300" dirty="0"/>
          </a:p>
        </p:txBody>
      </p:sp>
    </p:spTree>
  </p:cSld>
  <p:clrMapOvr>
    <a:masterClrMapping/>
  </p:clrMapOvr>
</p:sld>
</file>

<file path=ppt/theme/theme1.xml><?xml version="1.0" encoding="utf-8"?>
<a:theme xmlns:a="http://schemas.openxmlformats.org/drawingml/2006/main" name="Mouhassib Pro">
  <a:themeElements>
    <a:clrScheme name="Mouhassib Pro">
      <a:dk1>
        <a:srgbClr val="1F2937"/>
      </a:dk1>
      <a:lt1>
        <a:srgbClr val="FFFFFF"/>
      </a:lt1>
      <a:dk2>
        <a:srgbClr val="16325C"/>
      </a:dk2>
      <a:lt2>
        <a:srgbClr val="EEF3FA"/>
      </a:lt2>
      <a:accent1>
        <a:srgbClr val="16325C"/>
      </a:accent1>
      <a:accent2>
        <a:srgbClr val="F59E0B"/>
      </a:accent2>
      <a:accent3>
        <a:srgbClr val="0E1B33"/>
      </a:accent3>
      <a:accent4>
        <a:srgbClr val="B45309"/>
      </a:accent4>
      <a:accent5>
        <a:srgbClr val="5B6678"/>
      </a:accent5>
      <a:accent6>
        <a:srgbClr val="D5DEEA"/>
      </a:accent6>
      <a:hlink>
        <a:srgbClr val="16325C"/>
      </a:hlink>
      <a:folHlink>
        <a:srgbClr val="5B6678"/>
      </a:folHlink>
    </a:clrScheme>
    <a:fontScheme name="Mouhassib Pro">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IT-RIM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Mouhassib Pro — présentation</dc:title>
  <dc:subject>PptxGenJS Presentation</dc:subject>
  <dc:creator>IT-RIM</dc:creator>
  <cp:lastModifiedBy>IT-RIM</cp:lastModifiedBy>
  <cp:revision>1</cp:revision>
  <dcterms:created xsi:type="dcterms:W3CDTF">2026-10-12T18:32:17Z</dcterms:created>
  <dcterms:modified xsi:type="dcterms:W3CDTF">2026-10-12T18:32:17Z</dcterms:modified>
</cp:coreProperties>
</file>