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charts/chart1.xml" ContentType="application/vnd.openxmlformats-officedocument.drawingml.chart+xml"/>
  <Override PartName="/ppt/slideMasters/slideMaster14.xml" ContentType="application/vnd.openxmlformats-officedocument.presentationml.slideMaster+xml"/>
  <Override PartName="/ppt/slides/slide14.xml" ContentType="application/vnd.openxmlformats-officedocument.presentationml.slide+xml"/>
  <Override PartName="/ppt/charts/chart2.xml" ContentType="application/vnd.openxmlformats-officedocument.drawingml.chart+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التقديم" id="{30d4a047-5597-ed70-29c8-ccf8e21ba792}">
          <p14:sldIdLst>
            <p14:sldId id="256"/>
            <p14:sldId id="257"/>
            <p14:sldId id="258"/>
          </p14:sldIdLst>
        </p14:section>
        <p14:section name="في العمل اليومي" id="{c82da113-e314-87ff-9705-91443ad9693b}">
          <p14:sldIdLst>
            <p14:sldId id="259"/>
            <p14:sldId id="260"/>
            <p14:sldId id="261"/>
            <p14:sldId id="262"/>
          </p14:sldIdLst>
        </p14:section>
        <p14:section name="التسيير" id="{f55254ca-648c-1651-79a5-c39933196b47}">
          <p14:sldIdLst>
            <p14:sldId id="263"/>
            <p14:sldId id="264"/>
            <p14:sldId id="265"/>
            <p14:sldId id="266"/>
          </p14:sldIdLst>
        </p14:section>
        <p14:section name="اختبار التحمّل" id="{57957c9a-8e84-51b0-e72f-1b5cf5d38b1a}">
          <p14:sldIdLst>
            <p14:sldId id="267"/>
            <p14:sldId id="268"/>
            <p14:sldId id="269"/>
            <p14:sldId id="270"/>
          </p14:sldIdLst>
        </p14:section>
        <p14:section name="اتصلوا بنا" id="{0237ce36-458e-9ae7-8688-f7b6b7fe40b9}">
          <p14:sldIdLst>
            <p14:sldId id="271"/>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charts/_rels/chart1.xml.rels><?xml version="1.0" encoding="UTF-8" standalone="yes"?><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200" b="0" i="0" u="none" strike="noStrike">
                <a:solidFill>
                  <a:srgbClr val="16325C"/>
                </a:solidFill>
                <a:latin typeface="+mn-lt"/>
              </a:defRPr>
            </a:pPr>
            <a:r>
              <a:rPr sz="1200" b="0" i="0" u="none" strike="noStrike">
                <a:solidFill>
                  <a:srgbClr val="16325C"/>
                </a:solidFill>
                <a:latin typeface="+mn-lt"/>
              </a:rPr>
              <a:t>المبيعات المؤكَّدة في الدقيقة (كل الصناديق معاً)</a:t>
            </a:r>
          </a:p>
        </c:rich>
      </c:tx>
      <c:layout/>
      <c:overlay val="0"/>
    </c:title>
    <c:autoTitleDeleted val="0"/>
    <c:plotArea>
      <c:layout/>
      <c:barChart>
        <c:barDir val="bar"/>
        <c:grouping val="clustered"/>
        <c:varyColors val="0"/>
        <c:ser>
          <c:idx val="0"/>
          <c:order val="0"/>
          <c:tx>
            <c:strRef>
              <c:f>Sheet1!$B$1</c:f>
              <c:strCache>
                <c:ptCount val="1"/>
                <c:pt idx="0">
                  <c:v>المبيعات المؤكَّدة في الدقيقة</c:v>
                </c:pt>
              </c:strCache>
            </c:strRef>
          </c:tx>
          <c:spPr>
            <a:solidFill>
              <a:srgbClr val="5B6678"/>
            </a:solidFill>
            <a:effectLst/>
          </c:spPr>
          <c:invertIfNegative val="0"/>
          <c:dLbls>
            <c:numFmt formatCode="#,##0" sourceLinked="0"/>
            <c:txPr>
              <a:bodyPr/>
              <a:lstStyle/>
              <a:p>
                <a:pPr>
                  <a:defRPr b="0" i="0" strike="noStrike" sz="1100" u="none">
                    <a:solidFill>
                      <a:srgbClr val="1F2937"/>
                    </a:solidFill>
                    <a:latin typeface="+mn-lt"/>
                  </a:defRPr>
                </a:pPr>
              </a:p>
            </c:txPr>
            <c:showLegendKey val="0"/>
            <c:showVal val="1"/>
            <c:showCatName val="0"/>
            <c:showSerName val="0"/>
            <c:showPercent val="0"/>
            <c:showBubbleSize val="0"/>
            <c:showLeaderLines val="0"/>
          </c:dLbls>
          <c:dPt>
            <c:idx val="0"/>
            <c:invertIfNegative val="0"/>
            <c:bubble3D val="0"/>
            <c:spPr>
              <a:solidFill>
                <a:srgbClr val="5B6678"/>
              </a:solidFill>
              <a:effectLst/>
            </c:spPr>
          </c:dPt>
          <c:dPt>
            <c:idx val="1"/>
            <c:invertIfNegative val="0"/>
            <c:bubble3D val="0"/>
            <c:spPr>
              <a:solidFill>
                <a:srgbClr val="F59E0B"/>
              </a:solidFill>
              <a:effectLst/>
            </c:spPr>
          </c:dPt>
          <c:dPt>
            <c:idx val="2"/>
            <c:invertIfNegative val="0"/>
            <c:bubble3D val="0"/>
            <c:spPr>
              <a:solidFill>
                <a:srgbClr val="F59E0B"/>
              </a:solidFill>
              <a:effectLst/>
            </c:spPr>
          </c:dPt>
          <c:dPt>
            <c:idx val="3"/>
            <c:invertIfNegative val="0"/>
            <c:bubble3D val="0"/>
            <c:spPr>
              <a:solidFill>
                <a:srgbClr val="16325C"/>
              </a:solidFill>
              <a:effectLst/>
            </c:spPr>
          </c:dPt>
          <c:cat>
            <c:multiLvlStrRef>
              <c:f>Sheet1!$A$2:$A$5</c:f>
              <c:multiLvlStrCache>
                <c:ptCount val="4"/>
                <c:lvl>
                  <c:pt idx="0">
                    <c:v>الحاجة الفعلية لمتجر كبير في ساعة الذروة</c:v>
                  </c:pt>
                  <c:pt idx="1">
                    <c:v>القدرة عبر واي فاي ضعيف</c:v>
                  </c:pt>
                  <c:pt idx="2">
                    <c:v>القدرة عبر واي فاي جيد</c:v>
                  </c:pt>
                  <c:pt idx="3">
                    <c:v>القدرة عبر الكابل</c:v>
                  </c:pt>
                </c:lvl>
              </c:multiLvlStrCache>
            </c:multiLvlStrRef>
          </c:cat>
          <c:val>
            <c:numRef>
              <c:f>Sheet1!$B$2:$B$5</c:f>
              <c:numCache>
                <c:formatCode>General</c:formatCode>
                <c:ptCount val="4"/>
                <c:pt idx="0">
                  <c:v>29</c:v>
                </c:pt>
                <c:pt idx="1">
                  <c:v>604</c:v>
                </c:pt>
                <c:pt idx="2">
                  <c:v>3078</c:v>
                </c:pt>
                <c:pt idx="3">
                  <c:v>6687</c:v>
                </c:pt>
              </c:numCache>
            </c:numRef>
          </c:val>
        </c:ser>
        <c:dLbls>
          <c:numFmt formatCode="#,##0" sourceLinked="0"/>
          <c:txPr>
            <a:bodyPr/>
            <a:lstStyle/>
            <a:p>
              <a:pPr>
                <a:defRPr b="0" i="0" strike="noStrike" sz="1100" u="none">
                  <a:solidFill>
                    <a:srgbClr val="1F2937"/>
                  </a:solidFill>
                  <a:latin typeface="+mn-lt"/>
                </a:defRPr>
              </a:pPr>
            </a:p>
          </c:txPr>
          <c:showLegendKey val="0"/>
          <c:showVal val="1"/>
          <c:showCatName val="0"/>
          <c:showSerName val="0"/>
          <c:showPercent val="0"/>
          <c:showBubbleSize val="0"/>
          <c:showLeaderLines val="0"/>
        </c:dLbls>
        <c:gapWidth val="60"/>
        <c:overlap val="0"/>
        <c:axId val="2094734554"/>
        <c:axId val="2094734552"/>
        <c:axId val="2094734556"/>
      </c:barChart>
      <c:catAx>
        <c:axId val="2094734554"/>
        <c:scaling>
          <c:orientation val="minMax"/>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1100" b="0" i="0" u="none" strike="noStrike">
                <a:solidFill>
                  <a:srgbClr val="1F2937"/>
                </a:solidFill>
                <a:latin typeface="+mn-lt"/>
              </a:defRPr>
            </a:pPr>
            <a:endParaRPr lang="en-US"/>
          </a:p>
        </c:txPr>
        <c:crossAx val="2094734552"/>
        <c:crosses val="autoZero"/>
        <c:auto val="1"/>
        <c:lblAlgn val="ctr"/>
        <c:noMultiLvlLbl val="1"/>
      </c:catAx>
      <c:valAx>
        <c:axId val="2094734552"/>
        <c:scaling>
          <c:orientation val="minMax"/>
        </c:scaling>
        <c:delete val="1"/>
        <c:axPos val="b"/>
        <c:numFmt formatCode="General" sourceLinked="0"/>
        <c:majorTickMark val="out"/>
        <c:minorTickMark val="none"/>
        <c:tickLblPos val="low"/>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200" b="0" i="0" u="none" strike="noStrike">
                <a:solidFill>
                  <a:srgbClr val="16325C"/>
                </a:solidFill>
                <a:latin typeface="+mn-lt"/>
              </a:defRPr>
            </a:pPr>
            <a:r>
              <a:rPr sz="1200" b="0" i="0" u="none" strike="noStrike">
                <a:solidFill>
                  <a:srgbClr val="16325C"/>
                </a:solidFill>
                <a:latin typeface="+mn-lt"/>
              </a:rPr>
              <a:t>الوقت اللازم لتأكيد عملية بيع (بالثواني)</a:t>
            </a:r>
          </a:p>
        </c:rich>
      </c:tx>
      <c:layout/>
      <c:overlay val="0"/>
    </c:title>
    <c:autoTitleDeleted val="0"/>
    <c:plotArea>
      <c:layout/>
      <c:barChart>
        <c:barDir val="col"/>
        <c:grouping val="clustered"/>
        <c:varyColors val="0"/>
        <c:ser>
          <c:idx val="0"/>
          <c:order val="0"/>
          <c:tx>
            <c:strRef>
              <c:f>Sheet1!$B$1</c:f>
              <c:strCache>
                <c:ptCount val="1"/>
                <c:pt idx="0">
                  <c:v>ثوانٍ</c:v>
                </c:pt>
              </c:strCache>
            </c:strRef>
          </c:tx>
          <c:spPr>
            <a:solidFill>
              <a:srgbClr val="16325C"/>
            </a:solidFill>
            <a:effectLst/>
          </c:spPr>
          <c:invertIfNegative val="0"/>
          <c:dLbls>
            <c:numFmt formatCode="0.00" sourceLinked="0"/>
            <c:txPr>
              <a:bodyPr/>
              <a:lstStyle/>
              <a:p>
                <a:pPr>
                  <a:defRPr b="0" i="0" strike="noStrike" sz="1200" u="none">
                    <a:solidFill>
                      <a:srgbClr val="1F2937"/>
                    </a:solidFill>
                    <a:latin typeface="+mn-lt"/>
                  </a:defRPr>
                </a:pPr>
              </a:p>
            </c:txPr>
            <c:showLegendKey val="0"/>
            <c:showVal val="1"/>
            <c:showCatName val="0"/>
            <c:showSerName val="0"/>
            <c:showPercent val="0"/>
            <c:showBubbleSize val="0"/>
            <c:showLeaderLines val="0"/>
          </c:dLbls>
          <c:dPt>
            <c:idx val="0"/>
            <c:invertIfNegative val="0"/>
            <c:bubble3D val="0"/>
            <c:spPr>
              <a:solidFill>
                <a:srgbClr val="16325C"/>
              </a:solidFill>
              <a:effectLst/>
            </c:spPr>
          </c:dPt>
          <c:dPt>
            <c:idx val="1"/>
            <c:invertIfNegative val="0"/>
            <c:bubble3D val="0"/>
            <c:spPr>
              <a:solidFill>
                <a:srgbClr val="F59E0B"/>
              </a:solidFill>
              <a:effectLst/>
            </c:spPr>
          </c:dPt>
          <c:dPt>
            <c:idx val="2"/>
            <c:invertIfNegative val="0"/>
            <c:bubble3D val="0"/>
            <c:spPr>
              <a:solidFill>
                <a:srgbClr val="B45309"/>
              </a:solidFill>
              <a:effectLst/>
            </c:spPr>
          </c:dPt>
          <c:cat>
            <c:multiLvlStrRef>
              <c:f>Sheet1!$A$2:$A$4</c:f>
              <c:multiLvlStrCache>
                <c:ptCount val="3"/>
                <c:lvl>
                  <c:pt idx="0">
                    <c:v>كابل</c:v>
                  </c:pt>
                  <c:pt idx="1">
                    <c:v>واي فاي جيد</c:v>
                  </c:pt>
                  <c:pt idx="2">
                    <c:v>واي فاي ضعيف</c:v>
                  </c:pt>
                </c:lvl>
              </c:multiLvlStrCache>
            </c:multiLvlStrRef>
          </c:cat>
          <c:val>
            <c:numRef>
              <c:f>Sheet1!$B$2:$B$4</c:f>
              <c:numCache>
                <c:formatCode>General</c:formatCode>
                <c:ptCount val="3"/>
                <c:pt idx="0">
                  <c:v>0.07</c:v>
                </c:pt>
                <c:pt idx="1">
                  <c:v>0.15</c:v>
                </c:pt>
                <c:pt idx="2">
                  <c:v>0.8</c:v>
                </c:pt>
              </c:numCache>
            </c:numRef>
          </c:val>
        </c:ser>
        <c:dLbls>
          <c:numFmt formatCode="0.00" sourceLinked="0"/>
          <c:txPr>
            <a:bodyPr/>
            <a:lstStyle/>
            <a:p>
              <a:pPr>
                <a:defRPr b="0" i="0" strike="noStrike" sz="1200" u="none">
                  <a:solidFill>
                    <a:srgbClr val="1F2937"/>
                  </a:solidFill>
                  <a:latin typeface="+mn-lt"/>
                </a:defRPr>
              </a:pPr>
            </a:p>
          </c:txPr>
          <c:showLegendKey val="0"/>
          <c:showVal val="1"/>
          <c:showCatName val="0"/>
          <c:showSerName val="0"/>
          <c:showPercent val="0"/>
          <c:showBubbleSize val="0"/>
          <c:showLeaderLines val="0"/>
        </c:dLbls>
        <c:gapWidth val="7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200" b="0" i="0" u="none" strike="noStrike">
                <a:solidFill>
                  <a:srgbClr val="1F2937"/>
                </a:solidFill>
                <a:latin typeface="+mn-lt"/>
              </a:defRPr>
            </a:pPr>
            <a:endParaRPr lang="en-US"/>
          </a:p>
        </c:txPr>
        <c:crossAx val="2094734552"/>
        <c:crosses val="autoZero"/>
        <c:auto val="1"/>
        <c:lblAlgn val="ctr"/>
        <c:noMultiLvlLbl val="1"/>
      </c:catAx>
      <c:valAx>
        <c:axId val="2094734552"/>
        <c:scaling>
          <c:orientation val="minMax"/>
        </c:scaling>
        <c:delete val="1"/>
        <c:axPos val="l"/>
        <c:numFmt formatCode="General" sourceLinked="0"/>
        <c:majorTickMark val="out"/>
        <c:minorTickMark val="none"/>
        <c:tickLblPos val="nextTo"/>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مرحباً. سأقدّم لكم محاسب برو في بضع دقائق وبكلمات بسيطة. الفكرة في جملة واحدة: كل صناديقكم وكل مستودعاتكم تعمل معاً في برنامج واحد.</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عندما يكون لديكم صندوق واحد قد يكفي دفتر. لكن بمجرد وجود صندوقين أو مستودع، يصبح لكل مركز أرقامه الخاصة، فلا يتطابق المخزون والصندوق والحسابات، وتُعاد المحاسبة يدوياً.</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يضم محاسب برو كل ما في محاسب ويفتحه للعمل الجماعي. حاسوب خادم يحفظ البيانات، وكل صندوق يتصل به عبر الشبكة المحلية. وعندما يبيع أمين الصندوق، يتحدّث فوراً مخزون المستودع المعني والصندوق والقيود المحاسبية.</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هذا مسار السلعة: نشتريها، فتدخل المستودع، ثم نبيعها في الصندوق، ويتسلم الزبون فاتورته، وتُسجَّل المحاسبة، ويُعدّ حساب الزكاة. والمعلومة تنتقل وحدها من مرحلة إلى أخرى.</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كل أمين صندوق يعمل في مركزه. ومع الباركود يصبح البيع سريعاً. وكل المبيعات تصل إلى المكان نفسه: فيرى المسيّر من باع ماذا، وفي أي ساعة، وكيف دفع الزبون.</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لم يعد المخزون رقماً إجمالياً واحداً، بل يُتابَع مستودعاً بمستودع. وعندما تنقلون سلعاً من مستودع إلى المحل يُسجَّل ذلك، والتنبيهات تحذّركم قبل النفاد.</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يقبل الصندوق النقد وبنكيلي وسداد ومصرفي. وتُعدّون عروض الأسعار وفواتير الزبائن مباشرة في البرنامج، وتُتابَع مصاريف المحل.</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بما أن كل عملية بيع تُنشئ قيودها، تمتلئ المحاسبة على مدار اليوم. ويُنتج البرنامج اليوميات والميزان والميزانية، ويُعدّ حساب الزكاة.</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يبقى صاحب المحل متحكماً: لكل موظف حسابه ودوره، والبيانات محفوظة احتياطياً، ومفتاح شبكة يحمي الوصول إلى الخادم، والواجهة متوفرة بالعربية والفرنسية.</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محاسب برو مصمّم للمحلات ذات الصناديق المتعددة، ولتجار الجملة والموزعين الذين لديهم مستودعات، وللمؤسسات التي تمسك محاسبة. تذكّروا قاعدة بسيطة: صندوقان أو مستودع، فهذا هو البرنامج المناسب.</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للبدء تحتاجون حاسوباً يقوم بدور الخادم، وحاسوباً لكل صندوق بنظام ويندوز 10 أو 11، وشبكة محلية بالواي فاي أو بالكابل. والإنترنت غير ضروري.</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حاكينا متجراً كبيراً متعدد المراكز: عدة صناديق تبيع في الوقت نفسه على خادم PostgreSQL، بينما يطّلع المسيّر على تقاريره كل 5 ثوانٍ. خادم الاختبار متواضع: معالجان وذاكرة 7 جيغابايت، مثل حاسوب مكتبي عادي.</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حتى على حاسوب متواضع، يؤكّد الخادم أكثر من 6600 عملية بيع في الدقيقة عبر الكابل، بينما يحتاج متجر كبير متعدد المراكز في ساعة الذروة إلى نحو ثلاثين. أي أن الخادم لا يستعمل حتى 1% من قدرته. وفي 14370 عملية بيع تجريبية، لا خطأ واحد: المخزون والصندوق والمحاسبة كلها صحيحة.</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الشبكة لا تتشبّع أبداً: عملية البيع نحو 5 كيلوبايت. لكن كل عملية بيع تتطلب نحو عشرين ذهاباً وإياباً مع الخادم. ومع واي فاي ضعيف يأخذ كل منها وقتاً، فيرتفع التأكيد من أقل من عُشر ثانية إلى قرابة ثانية. يبقى ذلك قابلاً للاستعمال، لكن الكابل أريح بكثير.</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باختصار: لمتجر متعدد المراكز، الخادم كافٍ بشكل كبير. الخطر الحقيقي هو واي فاي غير مستقر. ومن هنا توصياتنا: الكابل، وجهاز الحماية من انقطاع الكهرباء، والنسخ الاحتياطية. أُجري هذا الاختبار على قاعدة تحاكي عمل البرنامج، وسنعيده بمحاسب برو نفسه.</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الأفضل أن تروه يعمل. راسلونا عبر واتساب على الرقم ⁦+222 43 45 92 22⁩ لعرض توضيحي.</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UVERTURE">
    <p:bg>
      <p:bgPr>
        <a:solidFill>
          <a:schemeClr val="tx2"/>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4389120" y="1417320"/>
            <a:ext cx="4206240" cy="822960"/>
          </a:xfrm>
          <a:prstGeom prst="rect">
            <a:avLst/>
          </a:prstGeom>
          <a:noFill/>
          <a:ln/>
        </p:spPr>
        <p:txBody>
          <a:bodyPr wrap="square" rtlCol="0"/>
          <a:lstStyle>
            <a:lvl1pPr rtl="1" algn="r" indent="0" marL="0">
              <a:buNone/>
              <a:defRPr lang="en-US" sz="4400" b="1" dirty="0">
                <a:solidFill>
                  <a:schemeClr val="bg1"/>
                </a:solidFill>
              </a:defRPr>
            </a:lvl1pPr>
          </a:lstStyle>
          <a:p>
            <a:pPr algn="r" indent="0" marL="0">
              <a:buNone/>
            </a:pPr>
            <a:endParaRPr lang="en-US" sz="4400" dirty="0"/>
          </a:p>
        </p:txBody>
      </p:sp>
      <p:sp>
        <p:nvSpPr>
          <p:cNvPr id="3" name="Text 0"/>
          <p:cNvSpPr/>
          <p:nvPr>
            <p:ph idx="101" type="body" hasCustomPrompt="1"/>
          </p:nvPr>
        </p:nvSpPr>
        <p:spPr>
          <a:xfrm>
            <a:off x="4572000" y="2286000"/>
            <a:ext cx="4023360" cy="914400"/>
          </a:xfrm>
          <a:prstGeom prst="rect">
            <a:avLst/>
          </a:prstGeom>
          <a:noFill/>
          <a:ln/>
        </p:spPr>
        <p:txBody>
          <a:bodyPr wrap="square" rtlCol="0"/>
          <a:lstStyle>
            <a:lvl1pPr rtl="1" algn="r" indent="0" marL="0">
              <a:buNone/>
              <a:defRPr lang="en-US" sz="1800" dirty="0">
                <a:solidFill>
                  <a:schemeClr val="bg2"/>
                </a:solidFill>
              </a:defRPr>
            </a:lvl1pPr>
          </a:lstStyle>
          <a:p>
            <a:pPr algn="r" indent="0" marL="0">
              <a:buNone/>
            </a:pPr>
            <a:endParaRPr lang="en-US" sz="18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U">
    <p:bg>
      <p:bgPr>
        <a:solidFill>
          <a:schemeClr val="bg1"/>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594360"/>
          </a:xfrm>
          <a:prstGeom prst="rect">
            <a:avLst/>
          </a:prstGeom>
          <a:noFill/>
          <a:ln/>
        </p:spPr>
        <p:txBody>
          <a:bodyPr wrap="square" rtlCol="0"/>
          <a:lstStyle>
            <a:lvl1pPr rtl="1" algn="ctr" indent="0" marL="0">
              <a:buNone/>
              <a:defRPr lang="en-US" sz="2800" b="1" dirty="0">
                <a:solidFill>
                  <a:schemeClr val="tx2"/>
                </a:solidFill>
              </a:defRPr>
            </a:lvl1pPr>
          </a:lstStyle>
          <a:p>
            <a:pPr algn="ctr" indent="0" marL="0">
              <a:buNone/>
            </a:pPr>
            <a:endParaRPr lang="en-US" sz="2800" dirty="0"/>
          </a:p>
        </p:txBody>
      </p:sp>
      <p:sp>
        <p:nvSpPr>
          <p:cNvPr id="3" name="Text 0"/>
          <p:cNvSpPr/>
          <p:nvPr/>
        </p:nvSpPr>
        <p:spPr>
          <a:xfrm>
            <a:off x="5029200" y="4773168"/>
            <a:ext cx="3657600" cy="228600"/>
          </a:xfrm>
          <a:prstGeom prst="rect">
            <a:avLst/>
          </a:prstGeom>
          <a:noFill/>
          <a:ln/>
        </p:spPr>
        <p:txBody>
          <a:bodyPr wrap="square" lIns="0" tIns="0" rIns="0" bIns="0" rtlCol="0" anchor="ctr"/>
          <a:lstStyle/>
          <a:p>
            <a:pPr algn="r" indent="0" marL="0">
              <a:buNone/>
            </a:pPr>
            <a:r>
              <a:rPr lang="en-US" sz="900" dirty="0">
                <a:solidFill>
                  <a:schemeClr val="accent5"/>
                </a:solidFill>
              </a:rPr>
              <a:t>محاسب برو  ·  IT-RIM</a:t>
            </a:r>
            <a:endParaRPr lang="en-US" sz="900" dirty="0"/>
          </a:p>
        </p:txBody>
      </p:sp>
      <p:sp>
        <p:nvSpPr>
          <p:cNvPr id="25" name="Slide Number Placeholder 0"/>
          <p:cNvSpPr>
            <a:spLocks noGrp="1"/>
          </p:cNvSpPr>
          <p:nvPr>
            <p:ph type="sldNum" sz="quarter" idx="4294967295"/>
          </p:nvPr>
        </p:nvSpPr>
        <p:spPr>
          <a:xfrm>
            <a:off x="457200" y="4773168"/>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chemeClr val="accent5"/>
                </a:solidFill>
              </a:defRPr>
            </a:lvl1pPr>
          </a:lstStyle>
          <a:p>
            <a:pPr algn="l"/>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FIN">
    <p:bg>
      <p:bgPr>
        <a:solidFill>
          <a:schemeClr val="tx2"/>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502920"/>
            <a:ext cx="8046720" cy="731520"/>
          </a:xfrm>
          <a:prstGeom prst="rect">
            <a:avLst/>
          </a:prstGeom>
          <a:noFill/>
          <a:ln/>
        </p:spPr>
        <p:txBody>
          <a:bodyPr wrap="square" rtlCol="0"/>
          <a:lstStyle>
            <a:lvl1pPr rtl="1" algn="r" indent="0" marL="0">
              <a:buNone/>
              <a:defRPr lang="en-US" sz="3600" b="1" dirty="0">
                <a:solidFill>
                  <a:schemeClr val="bg1"/>
                </a:solidFill>
              </a:defRPr>
            </a:lvl1pPr>
          </a:lstStyle>
          <a:p>
            <a:pPr algn="r" indent="0" marL="0">
              <a:buNone/>
            </a:pPr>
            <a:endParaRPr lang="en-US" sz="36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457200" y="4773168"/>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chemeClr val="accent5"/>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2.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slideLayout" Target="../slideLayouts/slideLayout3.xml"/><Relationship Id="rId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slideLayout" Target="../slideLayouts/slideLayout3.xml"/><Relationship Id="rId7"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6.png"/><Relationship Id="rId7" Type="http://schemas.openxmlformats.org/officeDocument/2006/relationships/slideLayout" Target="../slideLayouts/slideLayout3.xml"/><Relationship Id="rId8"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3.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3.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3.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3.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slideLayout" Target="../slideLayouts/slideLayout3.xml"/><Relationship Id="rId6"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slideLayout" Target="../slideLayouts/slideLayout3.xml"/><Relationship Id="rId6"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image" Target="../media/image-11-5.png"/><Relationship Id="rId6" Type="http://schemas.openxmlformats.org/officeDocument/2006/relationships/slideLayout" Target="../slideLayouts/slideLayout3.xml"/><Relationship Id="rId7"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image" Target="../media/image-12-5.png"/><Relationship Id="rId6" Type="http://schemas.openxmlformats.org/officeDocument/2006/relationships/image" Target="../media/image-12-6.png"/><Relationship Id="rId7" Type="http://schemas.openxmlformats.org/officeDocument/2006/relationships/image" Target="../media/image-12-7.png"/><Relationship Id="rId8" Type="http://schemas.openxmlformats.org/officeDocument/2006/relationships/image" Target="../media/image-12-8.png"/><Relationship Id="rId9" Type="http://schemas.openxmlformats.org/officeDocument/2006/relationships/image" Target="../media/image-12-9.png"/><Relationship Id="rId10" Type="http://schemas.openxmlformats.org/officeDocument/2006/relationships/image" Target="../media/image-12-10.png"/><Relationship Id="rId11" Type="http://schemas.openxmlformats.org/officeDocument/2006/relationships/image" Target="../media/image-12-11.png"/><Relationship Id="rId12" Type="http://schemas.openxmlformats.org/officeDocument/2006/relationships/image" Target="../media/image-12-12.png"/><Relationship Id="rId13" Type="http://schemas.openxmlformats.org/officeDocument/2006/relationships/image" Target="../media/image-12-13.png"/><Relationship Id="rId14" Type="http://schemas.openxmlformats.org/officeDocument/2006/relationships/slideLayout" Target="../slideLayouts/slideLayout3.xml"/><Relationship Id="rId15"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chart" Target="/ppt/charts/chart1.xml"/><Relationship Id="rId2" Type="http://schemas.openxmlformats.org/officeDocument/2006/relationships/slideLayout" Target="../slideLayouts/slideLayout3.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chart" Target="/ppt/charts/chart2.xml"/><Relationship Id="rId2" Type="http://schemas.openxmlformats.org/officeDocument/2006/relationships/slideLayout" Target="../slideLayouts/slideLayout3.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slideLayout" Target="../slideLayouts/slideLayout4.xml"/><Relationship Id="rId6"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Logo Mouhassib Pro" descr="شعار محاسب برو">    </p:cNvPr>
          <p:cNvPicPr>
            <a:picLocks noChangeAspect="1"/>
          </p:cNvPicPr>
          <p:nvPr/>
        </p:nvPicPr>
        <p:blipFill>
          <a:blip r:embed="rId1"/>
          <a:stretch>
            <a:fillRect/>
          </a:stretch>
        </p:blipFill>
        <p:spPr>
          <a:xfrm>
            <a:off x="7818120" y="502920"/>
            <a:ext cx="777240" cy="777240"/>
          </a:xfrm>
          <a:prstGeom prst="rect">
            <a:avLst/>
          </a:prstGeom>
        </p:spPr>
      </p:pic>
      <p:sp>
        <p:nvSpPr>
          <p:cNvPr id="3" name="Text 0"/>
          <p:cNvSpPr/>
          <p:nvPr>
            <p:ph idx="100" type="title" hasCustomPrompt="1"/>
          </p:nvPr>
        </p:nvSpPr>
        <p:spPr>
          <a:xfrm>
            <a:off x="4389120" y="1417320"/>
            <a:ext cx="4206240" cy="822960"/>
          </a:xfrm>
          <a:prstGeom prst="rect">
            <a:avLst/>
          </a:prstGeom>
          <a:noFill/>
          <a:ln/>
        </p:spPr>
        <p:txBody>
          <a:bodyPr wrap="square" lIns="0" tIns="0" rIns="0" bIns="0" rtlCol="0" anchor="ctr"/>
          <a:lstStyle/>
          <a:p>
            <a:pPr rtl="1" algn="r" indent="0" marL="0">
              <a:buNone/>
            </a:pPr>
            <a:r>
              <a:rPr lang="ar-SA" altLang="en-US" sz="4400" b="1" dirty="0">
                <a:solidFill>
                  <a:schemeClr val="bg1"/>
                </a:solidFill>
              </a:rPr>
              <a:t>محاسب برو</a:t>
            </a:r>
            <a:endParaRPr lang="ar-SA" sz="4400" dirty="0"/>
          </a:p>
        </p:txBody>
      </p:sp>
      <p:sp>
        <p:nvSpPr>
          <p:cNvPr id="4" name="Text 0"/>
          <p:cNvSpPr/>
          <p:nvPr>
            <p:ph idx="101" type="body" hasCustomPrompt="1"/>
          </p:nvPr>
        </p:nvSpPr>
        <p:spPr>
          <a:xfrm>
            <a:off x="4572000" y="2286000"/>
            <a:ext cx="4023360" cy="914400"/>
          </a:xfrm>
          <a:prstGeom prst="rect">
            <a:avLst/>
          </a:prstGeom>
          <a:noFill/>
          <a:ln/>
        </p:spPr>
        <p:txBody>
          <a:bodyPr wrap="square" lIns="0" tIns="0" rIns="0" bIns="0" rtlCol="0" anchor="t"/>
          <a:lstStyle/>
          <a:p>
            <a:pPr rtl="1" algn="r" indent="0" marL="0">
              <a:buNone/>
            </a:pPr>
            <a:r>
              <a:rPr lang="ar-SA" altLang="en-US" sz="1800" dirty="0">
                <a:solidFill>
                  <a:schemeClr val="bg2"/>
                </a:solidFill>
              </a:rPr>
              <a:t>كل صناديقكم وكل مستودعاتكم في برنامج واحد</a:t>
            </a:r>
            <a:endParaRPr lang="ar-SA" sz="1800" dirty="0"/>
          </a:p>
        </p:txBody>
      </p:sp>
      <p:sp>
        <p:nvSpPr>
          <p:cNvPr id="5" name="Sous-titre"/>
          <p:cNvSpPr txBox="1"/>
          <p:nvPr/>
        </p:nvSpPr>
        <p:spPr>
          <a:xfrm>
            <a:off x="4572000" y="3429000"/>
            <a:ext cx="4023360" cy="320040"/>
          </a:xfrm>
          <a:prstGeom prst="rect">
            <a:avLst/>
          </a:prstGeom>
          <a:noFill/>
          <a:ln/>
        </p:spPr>
        <p:txBody>
          <a:bodyPr wrap="square" lIns="0" tIns="0" rIns="0" bIns="0" rtlCol="0" anchor="ctr"/>
          <a:lstStyle/>
          <a:p>
            <a:pPr rtl="1" algn="r" indent="0" marL="0">
              <a:buNone/>
            </a:pPr>
            <a:r>
              <a:rPr lang="ar-SA" altLang="en-US" sz="1400" b="1" dirty="0">
                <a:solidFill>
                  <a:schemeClr val="accent2"/>
                </a:solidFill>
              </a:rPr>
              <a:t>دليل تقديمي للتجار</a:t>
            </a:r>
            <a:endParaRPr lang="ar-SA" sz="1400" dirty="0"/>
          </a:p>
        </p:txBody>
      </p:sp>
      <p:sp>
        <p:nvSpPr>
          <p:cNvPr id="6" name="Pied de couverture"/>
          <p:cNvSpPr txBox="1"/>
          <p:nvPr/>
        </p:nvSpPr>
        <p:spPr>
          <a:xfrm>
            <a:off x="4389120" y="4434840"/>
            <a:ext cx="4206240" cy="274320"/>
          </a:xfrm>
          <a:prstGeom prst="rect">
            <a:avLst/>
          </a:prstGeom>
          <a:noFill/>
          <a:ln/>
        </p:spPr>
        <p:txBody>
          <a:bodyPr wrap="square" lIns="0" tIns="0" rIns="0" bIns="0" rtlCol="0" anchor="ctr"/>
          <a:lstStyle/>
          <a:p>
            <a:pPr rtl="1" algn="r" indent="0" marL="0">
              <a:buNone/>
            </a:pPr>
            <a:r>
              <a:rPr lang="ar-SA" altLang="en-US" sz="1100" dirty="0">
                <a:solidFill>
                  <a:schemeClr val="bg2"/>
                </a:solidFill>
              </a:rPr>
              <a:t>تسيير تجاري متعدد المراكز عبر الشبكة  ·  IT-RIM</a:t>
            </a:r>
            <a:endParaRPr lang="ar-SA" sz="1100" dirty="0"/>
          </a:p>
        </p:txBody>
      </p:sp>
      <p:sp>
        <p:nvSpPr>
          <p:cNvPr id="7" name="Cadre capture"/>
          <p:cNvSpPr/>
          <p:nvPr/>
        </p:nvSpPr>
        <p:spPr>
          <a:xfrm>
            <a:off x="365760" y="960120"/>
            <a:ext cx="3931920" cy="2450592"/>
          </a:xfrm>
          <a:prstGeom prst="roundRect">
            <a:avLst>
              <a:gd name="adj" fmla="val 3731"/>
            </a:avLst>
          </a:prstGeom>
          <a:solidFill>
            <a:schemeClr val="bg1"/>
          </a:solidFill>
          <a:ln w="12700">
            <a:solidFill>
              <a:schemeClr val="bg1"/>
            </a:solidFill>
            <a:prstDash val="solid"/>
          </a:ln>
          <a:effectLst>
            <a:outerShdw sx="100000" sy="100000" kx="0" ky="0" algn="bl" rotWithShape="0" blurRad="177800" dist="76200" dir="5400000">
              <a:srgbClr val="000000">
                <a:alpha val="35000"/>
              </a:srgbClr>
            </a:outerShdw>
          </a:effectLst>
        </p:spPr>
      </p:sp>
      <p:pic>
        <p:nvPicPr>
          <p:cNvPr id="8" name="Tableau de bord" descr="لوحة القيادة في محاسب برو">    </p:cNvPr>
          <p:cNvPicPr>
            <a:picLocks noChangeAspect="1"/>
          </p:cNvPicPr>
          <p:nvPr/>
        </p:nvPicPr>
        <p:blipFill>
          <a:blip r:embed="rId2"/>
          <a:stretch>
            <a:fillRect/>
          </a:stretch>
        </p:blipFill>
        <p:spPr>
          <a:xfrm>
            <a:off x="420624" y="1014984"/>
            <a:ext cx="3822192" cy="2282698"/>
          </a:xfrm>
          <a:prstGeom prst="rect">
            <a:avLst/>
          </a:prstGeom>
        </p:spPr>
      </p:pic>
      <p:sp>
        <p:nvSpPr>
          <p:cNvPr id="9" name="Légende"/>
          <p:cNvSpPr txBox="1"/>
          <p:nvPr/>
        </p:nvSpPr>
        <p:spPr>
          <a:xfrm>
            <a:off x="365760" y="3520440"/>
            <a:ext cx="3931920" cy="228600"/>
          </a:xfrm>
          <a:prstGeom prst="rect">
            <a:avLst/>
          </a:prstGeom>
          <a:noFill/>
          <a:ln/>
        </p:spPr>
        <p:txBody>
          <a:bodyPr wrap="square" lIns="0" tIns="0" rIns="0" bIns="0" rtlCol="0" anchor="ctr"/>
          <a:lstStyle/>
          <a:p>
            <a:pPr rtl="1" algn="r" indent="0" marL="0">
              <a:buNone/>
            </a:pPr>
            <a:r>
              <a:rPr lang="ar-SA" altLang="en-US" sz="1000" i="1" dirty="0">
                <a:solidFill>
                  <a:schemeClr val="bg2"/>
                </a:solidFill>
              </a:rPr>
              <a:t>لقطة حقيقية من البرنامج · بيانات تجريبية</a:t>
            </a:r>
            <a:endParaRPr lang="ar-SA"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594360"/>
          </a:xfrm>
          <a:prstGeom prst="rect">
            <a:avLst/>
          </a:prstGeom>
          <a:noFill/>
          <a:ln/>
        </p:spPr>
        <p:txBody>
          <a:bodyPr wrap="square" lIns="0" tIns="0" rIns="0" bIns="0" rtlCol="0" anchor="ctr"/>
          <a:lstStyle/>
          <a:p>
            <a:pPr rtl="1" algn="ctr" indent="0" marL="0">
              <a:buNone/>
            </a:pPr>
            <a:r>
              <a:rPr lang="ar-SA" altLang="en-US" sz="2800" b="1" dirty="0">
                <a:solidFill>
                  <a:schemeClr val="tx2"/>
                </a:solidFill>
              </a:rPr>
              <a:t>تجارتكم كبرت، وأرقامكم لم تعد تواكب</a:t>
            </a:r>
            <a:endParaRPr lang="ar-SA" sz="2800" dirty="0"/>
          </a:p>
        </p:txBody>
      </p:sp>
      <p:sp>
        <p:nvSpPr>
          <p:cNvPr id="3" name="Introduction"/>
          <p:cNvSpPr txBox="1"/>
          <p:nvPr/>
        </p:nvSpPr>
        <p:spPr>
          <a:xfrm>
            <a:off x="457200" y="960120"/>
            <a:ext cx="8229600" cy="320040"/>
          </a:xfrm>
          <a:prstGeom prst="rect">
            <a:avLst/>
          </a:prstGeom>
          <a:noFill/>
          <a:ln/>
        </p:spPr>
        <p:txBody>
          <a:bodyPr wrap="square" lIns="0" tIns="0" rIns="0" bIns="0" rtlCol="0" anchor="ctr"/>
          <a:lstStyle/>
          <a:p>
            <a:pPr rtl="1" algn="r" indent="0" marL="0">
              <a:buNone/>
            </a:pPr>
            <a:r>
              <a:rPr lang="ar-SA" altLang="en-US" sz="1500" dirty="0">
                <a:solidFill>
                  <a:schemeClr val="accent5"/>
                </a:solidFill>
              </a:rPr>
              <a:t>بمجرد أن يكون للمحل صندوقان أو مستودع، تتكرر المشاكل نفسها:</a:t>
            </a:r>
            <a:endParaRPr lang="ar-SA" sz="1500" dirty="0"/>
          </a:p>
        </p:txBody>
      </p:sp>
      <p:sp>
        <p:nvSpPr>
          <p:cNvPr id="4" name="Problème 1"/>
          <p:cNvSpPr/>
          <p:nvPr/>
        </p:nvSpPr>
        <p:spPr>
          <a:xfrm>
            <a:off x="6071616" y="1508760"/>
            <a:ext cx="2615184" cy="3017520"/>
          </a:xfrm>
          <a:prstGeom prst="roundRect">
            <a:avLst>
              <a:gd name="adj" fmla="val 4196"/>
            </a:avLst>
          </a:prstGeom>
          <a:solidFill>
            <a:schemeClr val="bg2"/>
          </a:solidFill>
          <a:ln w="12700">
            <a:solidFill>
              <a:schemeClr val="bg2"/>
            </a:solidFill>
            <a:prstDash val="solid"/>
          </a:ln>
        </p:spPr>
      </p:sp>
      <p:sp>
        <p:nvSpPr>
          <p:cNvPr id="5" name="Problème 1 rond"/>
          <p:cNvSpPr/>
          <p:nvPr/>
        </p:nvSpPr>
        <p:spPr>
          <a:xfrm>
            <a:off x="7680960" y="1783080"/>
            <a:ext cx="731520" cy="731520"/>
          </a:xfrm>
          <a:prstGeom prst="ellipse">
            <a:avLst/>
          </a:prstGeom>
          <a:solidFill>
            <a:srgbClr val="16325C"/>
          </a:solidFill>
          <a:ln w="12700">
            <a:solidFill>
              <a:srgbClr val="16325C"/>
            </a:solidFill>
            <a:prstDash val="solid"/>
          </a:ln>
        </p:spPr>
      </p:sp>
      <p:pic>
        <p:nvPicPr>
          <p:cNvPr id="6" name="Problème 1 icône" descr="preencoded.png">    </p:cNvPr>
          <p:cNvPicPr>
            <a:picLocks noChangeAspect="1"/>
          </p:cNvPicPr>
          <p:nvPr/>
        </p:nvPicPr>
        <p:blipFill>
          <a:blip r:embed="rId1"/>
          <a:stretch>
            <a:fillRect/>
          </a:stretch>
        </p:blipFill>
        <p:spPr>
          <a:xfrm>
            <a:off x="7871155" y="1973275"/>
            <a:ext cx="351130" cy="351130"/>
          </a:xfrm>
          <a:prstGeom prst="rect">
            <a:avLst/>
          </a:prstGeom>
        </p:spPr>
      </p:pic>
      <p:sp>
        <p:nvSpPr>
          <p:cNvPr id="7" name="Problème titre"/>
          <p:cNvSpPr txBox="1"/>
          <p:nvPr/>
        </p:nvSpPr>
        <p:spPr>
          <a:xfrm>
            <a:off x="6309360" y="2697480"/>
            <a:ext cx="2103120" cy="640080"/>
          </a:xfrm>
          <a:prstGeom prst="rect">
            <a:avLst/>
          </a:prstGeom>
          <a:noFill/>
          <a:ln/>
        </p:spPr>
        <p:txBody>
          <a:bodyPr wrap="square" lIns="0" tIns="0" rIns="0" bIns="0" rtlCol="0" anchor="t"/>
          <a:lstStyle/>
          <a:p>
            <a:pPr rtl="1" algn="r" indent="0" marL="0">
              <a:buNone/>
            </a:pPr>
            <a:r>
              <a:rPr lang="ar-SA" altLang="en-US" sz="1700" b="1" dirty="0">
                <a:solidFill>
                  <a:schemeClr val="tx2"/>
                </a:solidFill>
              </a:rPr>
              <a:t>لكل صندوق أرقامه الخاصة</a:t>
            </a:r>
            <a:endParaRPr lang="ar-SA" sz="1700" dirty="0"/>
          </a:p>
        </p:txBody>
      </p:sp>
      <p:sp>
        <p:nvSpPr>
          <p:cNvPr id="8" name="Problème texte"/>
          <p:cNvSpPr txBox="1"/>
          <p:nvPr/>
        </p:nvSpPr>
        <p:spPr>
          <a:xfrm>
            <a:off x="6309360" y="3383280"/>
            <a:ext cx="2103120" cy="1005840"/>
          </a:xfrm>
          <a:prstGeom prst="rect">
            <a:avLst/>
          </a:prstGeom>
          <a:noFill/>
          <a:ln/>
        </p:spPr>
        <p:txBody>
          <a:bodyPr wrap="square" lIns="0" tIns="0" rIns="0" bIns="0" rtlCol="0" anchor="t"/>
          <a:lstStyle/>
          <a:p>
            <a:pPr rtl="1" algn="r" indent="0" marL="0">
              <a:buNone/>
            </a:pPr>
            <a:r>
              <a:rPr lang="ar-SA" altLang="en-US" sz="1400" dirty="0">
                <a:solidFill>
                  <a:schemeClr val="tx1"/>
                </a:solidFill>
              </a:rPr>
              <a:t>صندوقان، دفتران أو ملفان: لا أحد يرى المجموع الدقيق لليوم.</a:t>
            </a:r>
            <a:endParaRPr lang="ar-SA" sz="1400" dirty="0"/>
          </a:p>
        </p:txBody>
      </p:sp>
      <p:sp>
        <p:nvSpPr>
          <p:cNvPr id="9" name="Problème 2"/>
          <p:cNvSpPr/>
          <p:nvPr/>
        </p:nvSpPr>
        <p:spPr>
          <a:xfrm>
            <a:off x="3264408" y="1508760"/>
            <a:ext cx="2615184" cy="3017520"/>
          </a:xfrm>
          <a:prstGeom prst="roundRect">
            <a:avLst>
              <a:gd name="adj" fmla="val 4196"/>
            </a:avLst>
          </a:prstGeom>
          <a:solidFill>
            <a:schemeClr val="bg2"/>
          </a:solidFill>
          <a:ln w="12700">
            <a:solidFill>
              <a:schemeClr val="bg2"/>
            </a:solidFill>
            <a:prstDash val="solid"/>
          </a:ln>
        </p:spPr>
      </p:sp>
      <p:sp>
        <p:nvSpPr>
          <p:cNvPr id="10" name="Problème 2 rond"/>
          <p:cNvSpPr/>
          <p:nvPr/>
        </p:nvSpPr>
        <p:spPr>
          <a:xfrm>
            <a:off x="4873752" y="1783080"/>
            <a:ext cx="731520" cy="731520"/>
          </a:xfrm>
          <a:prstGeom prst="ellipse">
            <a:avLst/>
          </a:prstGeom>
          <a:solidFill>
            <a:srgbClr val="16325C"/>
          </a:solidFill>
          <a:ln w="12700">
            <a:solidFill>
              <a:srgbClr val="16325C"/>
            </a:solidFill>
            <a:prstDash val="solid"/>
          </a:ln>
        </p:spPr>
      </p:sp>
      <p:pic>
        <p:nvPicPr>
          <p:cNvPr id="11" name="Problème 2 icône" descr="preencoded.png">    </p:cNvPr>
          <p:cNvPicPr>
            <a:picLocks noChangeAspect="1"/>
          </p:cNvPicPr>
          <p:nvPr/>
        </p:nvPicPr>
        <p:blipFill>
          <a:blip r:embed="rId2"/>
          <a:stretch>
            <a:fillRect/>
          </a:stretch>
        </p:blipFill>
        <p:spPr>
          <a:xfrm>
            <a:off x="5063947" y="1973275"/>
            <a:ext cx="351130" cy="351130"/>
          </a:xfrm>
          <a:prstGeom prst="rect">
            <a:avLst/>
          </a:prstGeom>
        </p:spPr>
      </p:pic>
      <p:sp>
        <p:nvSpPr>
          <p:cNvPr id="12" name="Problème titre"/>
          <p:cNvSpPr txBox="1"/>
          <p:nvPr/>
        </p:nvSpPr>
        <p:spPr>
          <a:xfrm>
            <a:off x="3502152" y="2697480"/>
            <a:ext cx="2103120" cy="640080"/>
          </a:xfrm>
          <a:prstGeom prst="rect">
            <a:avLst/>
          </a:prstGeom>
          <a:noFill/>
          <a:ln/>
        </p:spPr>
        <p:txBody>
          <a:bodyPr wrap="square" lIns="0" tIns="0" rIns="0" bIns="0" rtlCol="0" anchor="t"/>
          <a:lstStyle/>
          <a:p>
            <a:pPr rtl="1" algn="r" indent="0" marL="0">
              <a:buNone/>
            </a:pPr>
            <a:r>
              <a:rPr lang="ar-SA" altLang="en-US" sz="1700" b="1" dirty="0">
                <a:solidFill>
                  <a:schemeClr val="tx2"/>
                </a:solidFill>
              </a:rPr>
              <a:t>المخزون لم يعد مطابقاً</a:t>
            </a:r>
            <a:endParaRPr lang="ar-SA" sz="1700" dirty="0"/>
          </a:p>
        </p:txBody>
      </p:sp>
      <p:sp>
        <p:nvSpPr>
          <p:cNvPr id="13" name="Problème texte"/>
          <p:cNvSpPr txBox="1"/>
          <p:nvPr/>
        </p:nvSpPr>
        <p:spPr>
          <a:xfrm>
            <a:off x="3502152" y="3383280"/>
            <a:ext cx="2103120" cy="1005840"/>
          </a:xfrm>
          <a:prstGeom prst="rect">
            <a:avLst/>
          </a:prstGeom>
          <a:noFill/>
          <a:ln/>
        </p:spPr>
        <p:txBody>
          <a:bodyPr wrap="square" lIns="0" tIns="0" rIns="0" bIns="0" rtlCol="0" anchor="t"/>
          <a:lstStyle/>
          <a:p>
            <a:pPr rtl="1" algn="r" indent="0" marL="0">
              <a:buNone/>
            </a:pPr>
            <a:r>
              <a:rPr lang="ar-SA" altLang="en-US" sz="1400" dirty="0">
                <a:solidFill>
                  <a:schemeClr val="tx1"/>
                </a:solidFill>
              </a:rPr>
              <a:t>المستودع يقول شيئاً والمحل يقول شيئاً آخر، ونكتشف نفاد السلع متأخرين.</a:t>
            </a:r>
            <a:endParaRPr lang="ar-SA" sz="1400" dirty="0"/>
          </a:p>
        </p:txBody>
      </p:sp>
      <p:sp>
        <p:nvSpPr>
          <p:cNvPr id="14" name="Problème 3"/>
          <p:cNvSpPr/>
          <p:nvPr/>
        </p:nvSpPr>
        <p:spPr>
          <a:xfrm>
            <a:off x="457200" y="1508760"/>
            <a:ext cx="2615184" cy="3017520"/>
          </a:xfrm>
          <a:prstGeom prst="roundRect">
            <a:avLst>
              <a:gd name="adj" fmla="val 4196"/>
            </a:avLst>
          </a:prstGeom>
          <a:solidFill>
            <a:schemeClr val="bg2"/>
          </a:solidFill>
          <a:ln w="12700">
            <a:solidFill>
              <a:schemeClr val="bg2"/>
            </a:solidFill>
            <a:prstDash val="solid"/>
          </a:ln>
        </p:spPr>
      </p:sp>
      <p:sp>
        <p:nvSpPr>
          <p:cNvPr id="15" name="Problème 3 rond"/>
          <p:cNvSpPr/>
          <p:nvPr/>
        </p:nvSpPr>
        <p:spPr>
          <a:xfrm>
            <a:off x="2066544" y="1783080"/>
            <a:ext cx="731520" cy="731520"/>
          </a:xfrm>
          <a:prstGeom prst="ellipse">
            <a:avLst/>
          </a:prstGeom>
          <a:solidFill>
            <a:srgbClr val="16325C"/>
          </a:solidFill>
          <a:ln w="12700">
            <a:solidFill>
              <a:srgbClr val="16325C"/>
            </a:solidFill>
            <a:prstDash val="solid"/>
          </a:ln>
        </p:spPr>
      </p:sp>
      <p:pic>
        <p:nvPicPr>
          <p:cNvPr id="16" name="Problème 3 icône" descr="preencoded.png">    </p:cNvPr>
          <p:cNvPicPr>
            <a:picLocks noChangeAspect="1"/>
          </p:cNvPicPr>
          <p:nvPr/>
        </p:nvPicPr>
        <p:blipFill>
          <a:blip r:embed="rId3"/>
          <a:stretch>
            <a:fillRect/>
          </a:stretch>
        </p:blipFill>
        <p:spPr>
          <a:xfrm>
            <a:off x="2256739" y="1973275"/>
            <a:ext cx="351130" cy="351130"/>
          </a:xfrm>
          <a:prstGeom prst="rect">
            <a:avLst/>
          </a:prstGeom>
        </p:spPr>
      </p:pic>
      <p:sp>
        <p:nvSpPr>
          <p:cNvPr id="17" name="Problème titre"/>
          <p:cNvSpPr txBox="1"/>
          <p:nvPr/>
        </p:nvSpPr>
        <p:spPr>
          <a:xfrm>
            <a:off x="694944" y="2697480"/>
            <a:ext cx="2103120" cy="640080"/>
          </a:xfrm>
          <a:prstGeom prst="rect">
            <a:avLst/>
          </a:prstGeom>
          <a:noFill/>
          <a:ln/>
        </p:spPr>
        <p:txBody>
          <a:bodyPr wrap="square" lIns="0" tIns="0" rIns="0" bIns="0" rtlCol="0" anchor="t"/>
          <a:lstStyle/>
          <a:p>
            <a:pPr rtl="1" algn="r" indent="0" marL="0">
              <a:buNone/>
            </a:pPr>
            <a:r>
              <a:rPr lang="ar-SA" altLang="en-US" sz="1700" b="1" dirty="0">
                <a:solidFill>
                  <a:schemeClr val="tx2"/>
                </a:solidFill>
              </a:rPr>
              <a:t>المحاسبة تُعاد يدوياً</a:t>
            </a:r>
            <a:endParaRPr lang="ar-SA" sz="1700" dirty="0"/>
          </a:p>
        </p:txBody>
      </p:sp>
      <p:sp>
        <p:nvSpPr>
          <p:cNvPr id="18" name="Problème texte"/>
          <p:cNvSpPr txBox="1"/>
          <p:nvPr/>
        </p:nvSpPr>
        <p:spPr>
          <a:xfrm>
            <a:off x="694944" y="3383280"/>
            <a:ext cx="2103120" cy="1005840"/>
          </a:xfrm>
          <a:prstGeom prst="rect">
            <a:avLst/>
          </a:prstGeom>
          <a:noFill/>
          <a:ln/>
        </p:spPr>
        <p:txBody>
          <a:bodyPr wrap="square" lIns="0" tIns="0" rIns="0" bIns="0" rtlCol="0" anchor="t"/>
          <a:lstStyle/>
          <a:p>
            <a:pPr rtl="1" algn="r" indent="0" marL="0">
              <a:buNone/>
            </a:pPr>
            <a:r>
              <a:rPr lang="ar-SA" altLang="en-US" sz="1400" dirty="0">
                <a:solidFill>
                  <a:schemeClr val="tx1"/>
                </a:solidFill>
              </a:rPr>
              <a:t>في نهاية الشهر يجب إعادة العدّ والنسخ، مع خطر الأخطاء.</a:t>
            </a:r>
            <a:endParaRPr lang="ar-SA" sz="1400" dirty="0"/>
          </a:p>
        </p:txBody>
      </p:sp>
      <p:sp>
        <p:nvSpPr>
          <p:cNvPr id="25" name="Slide Number Placeholder 0"/>
          <p:cNvSpPr>
            <a:spLocks noGrp="1"/>
          </p:cNvSpPr>
          <p:nvPr>
            <p:ph type="sldNum" sz="quarter" idx="4294967295"/>
          </p:nvPr>
        </p:nvSpPr>
        <p:spPr>
          <a:xfrm>
            <a:off x="457200" y="4773168"/>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chemeClr val="accent5"/>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594360"/>
          </a:xfrm>
          <a:prstGeom prst="rect">
            <a:avLst/>
          </a:prstGeom>
          <a:noFill/>
          <a:ln/>
        </p:spPr>
        <p:txBody>
          <a:bodyPr wrap="square" lIns="0" tIns="0" rIns="0" bIns="0" rtlCol="0" anchor="ctr"/>
          <a:lstStyle/>
          <a:p>
            <a:pPr rtl="1" algn="ctr" indent="0" marL="0">
              <a:buNone/>
            </a:pPr>
            <a:r>
              <a:rPr lang="ar-SA" altLang="en-US" sz="2800" b="1" dirty="0">
                <a:solidFill>
                  <a:schemeClr val="tx2"/>
                </a:solidFill>
              </a:rPr>
              <a:t>الحل: «عقل» واحد لكل التجارة</a:t>
            </a:r>
            <a:endParaRPr lang="ar-SA" sz="2800" dirty="0"/>
          </a:p>
        </p:txBody>
      </p:sp>
      <p:sp>
        <p:nvSpPr>
          <p:cNvPr id="3" name="Liaison réseau"/>
          <p:cNvSpPr/>
          <p:nvPr/>
        </p:nvSpPr>
        <p:spPr>
          <a:xfrm flipH="1">
            <a:off x="6812280" y="1554480"/>
            <a:ext cx="1353312" cy="1234440"/>
          </a:xfrm>
          <a:prstGeom prst="line">
            <a:avLst/>
          </a:prstGeom>
          <a:noFill/>
          <a:ln w="31750">
            <a:solidFill>
              <a:srgbClr val="D5DEEA"/>
            </a:solidFill>
            <a:prstDash val="dash"/>
          </a:ln>
        </p:spPr>
      </p:sp>
      <p:sp>
        <p:nvSpPr>
          <p:cNvPr id="4" name="Liaison réseau"/>
          <p:cNvSpPr/>
          <p:nvPr/>
        </p:nvSpPr>
        <p:spPr>
          <a:xfrm>
            <a:off x="5468112" y="1554480"/>
            <a:ext cx="1344168" cy="1234440"/>
          </a:xfrm>
          <a:prstGeom prst="line">
            <a:avLst/>
          </a:prstGeom>
          <a:noFill/>
          <a:ln w="31750">
            <a:solidFill>
              <a:srgbClr val="D5DEEA"/>
            </a:solidFill>
            <a:prstDash val="dash"/>
          </a:ln>
        </p:spPr>
      </p:sp>
      <p:sp>
        <p:nvSpPr>
          <p:cNvPr id="5" name="Liaison réseau"/>
          <p:cNvSpPr/>
          <p:nvPr/>
        </p:nvSpPr>
        <p:spPr>
          <a:xfrm>
            <a:off x="6812280" y="2788920"/>
            <a:ext cx="1353312" cy="1234440"/>
          </a:xfrm>
          <a:prstGeom prst="line">
            <a:avLst/>
          </a:prstGeom>
          <a:noFill/>
          <a:ln w="31750">
            <a:solidFill>
              <a:srgbClr val="D5DEEA"/>
            </a:solidFill>
            <a:prstDash val="dash"/>
          </a:ln>
        </p:spPr>
      </p:sp>
      <p:sp>
        <p:nvSpPr>
          <p:cNvPr id="6" name="Liaison réseau"/>
          <p:cNvSpPr/>
          <p:nvPr/>
        </p:nvSpPr>
        <p:spPr>
          <a:xfrm flipH="1">
            <a:off x="5468112" y="2788920"/>
            <a:ext cx="1344168" cy="1234440"/>
          </a:xfrm>
          <a:prstGeom prst="line">
            <a:avLst/>
          </a:prstGeom>
          <a:noFill/>
          <a:ln w="31750">
            <a:solidFill>
              <a:srgbClr val="D5DEEA"/>
            </a:solidFill>
            <a:prstDash val="dash"/>
          </a:ln>
        </p:spPr>
      </p:sp>
      <p:sp>
        <p:nvSpPr>
          <p:cNvPr id="7" name="Caisse 1"/>
          <p:cNvSpPr/>
          <p:nvPr/>
        </p:nvSpPr>
        <p:spPr>
          <a:xfrm>
            <a:off x="7589520" y="1234440"/>
            <a:ext cx="1143000" cy="640080"/>
          </a:xfrm>
          <a:prstGeom prst="roundRect">
            <a:avLst>
              <a:gd name="adj" fmla="val 17143"/>
            </a:avLst>
          </a:prstGeom>
          <a:solidFill>
            <a:schemeClr val="bg2"/>
          </a:solidFill>
          <a:ln w="12700">
            <a:solidFill>
              <a:schemeClr val="bg2"/>
            </a:solidFill>
            <a:prstDash val="solid"/>
          </a:ln>
        </p:spPr>
      </p:sp>
      <p:pic>
        <p:nvPicPr>
          <p:cNvPr id="8" name="Caisse 1 icône" descr="preencoded.png">    </p:cNvPr>
          <p:cNvPicPr>
            <a:picLocks noChangeAspect="1"/>
          </p:cNvPicPr>
          <p:nvPr/>
        </p:nvPicPr>
        <p:blipFill>
          <a:blip r:embed="rId1"/>
          <a:stretch>
            <a:fillRect/>
          </a:stretch>
        </p:blipFill>
        <p:spPr>
          <a:xfrm>
            <a:off x="8366760" y="1417320"/>
            <a:ext cx="274320" cy="274320"/>
          </a:xfrm>
          <a:prstGeom prst="rect">
            <a:avLst/>
          </a:prstGeom>
        </p:spPr>
      </p:pic>
      <p:sp>
        <p:nvSpPr>
          <p:cNvPr id="9" name="Caisse 1"/>
          <p:cNvSpPr txBox="1"/>
          <p:nvPr/>
        </p:nvSpPr>
        <p:spPr>
          <a:xfrm>
            <a:off x="7607808" y="1234440"/>
            <a:ext cx="713232" cy="640080"/>
          </a:xfrm>
          <a:prstGeom prst="rect">
            <a:avLst/>
          </a:prstGeom>
          <a:noFill/>
          <a:ln/>
        </p:spPr>
        <p:txBody>
          <a:bodyPr wrap="square" lIns="0" tIns="0" rIns="0" bIns="0" rtlCol="0" anchor="ctr"/>
          <a:lstStyle/>
          <a:p>
            <a:pPr rtl="1" algn="r" indent="0" marL="0">
              <a:buNone/>
            </a:pPr>
            <a:r>
              <a:rPr lang="ar-SA" altLang="en-US" sz="1200" b="1" dirty="0">
                <a:solidFill>
                  <a:schemeClr val="tx2"/>
                </a:solidFill>
              </a:rPr>
              <a:t>الصندوق 1</a:t>
            </a:r>
            <a:endParaRPr lang="ar-SA" sz="1200" dirty="0"/>
          </a:p>
        </p:txBody>
      </p:sp>
      <p:sp>
        <p:nvSpPr>
          <p:cNvPr id="10" name="Caisse 2"/>
          <p:cNvSpPr/>
          <p:nvPr/>
        </p:nvSpPr>
        <p:spPr>
          <a:xfrm>
            <a:off x="4892040" y="1234440"/>
            <a:ext cx="1143000" cy="640080"/>
          </a:xfrm>
          <a:prstGeom prst="roundRect">
            <a:avLst>
              <a:gd name="adj" fmla="val 17143"/>
            </a:avLst>
          </a:prstGeom>
          <a:solidFill>
            <a:schemeClr val="bg2"/>
          </a:solidFill>
          <a:ln w="12700">
            <a:solidFill>
              <a:schemeClr val="bg2"/>
            </a:solidFill>
            <a:prstDash val="solid"/>
          </a:ln>
        </p:spPr>
      </p:sp>
      <p:pic>
        <p:nvPicPr>
          <p:cNvPr id="11" name="Caisse 2 icône" descr="preencoded.png">    </p:cNvPr>
          <p:cNvPicPr>
            <a:picLocks noChangeAspect="1"/>
          </p:cNvPicPr>
          <p:nvPr/>
        </p:nvPicPr>
        <p:blipFill>
          <a:blip r:embed="rId2"/>
          <a:stretch>
            <a:fillRect/>
          </a:stretch>
        </p:blipFill>
        <p:spPr>
          <a:xfrm>
            <a:off x="5669280" y="1417320"/>
            <a:ext cx="274320" cy="274320"/>
          </a:xfrm>
          <a:prstGeom prst="rect">
            <a:avLst/>
          </a:prstGeom>
        </p:spPr>
      </p:pic>
      <p:sp>
        <p:nvSpPr>
          <p:cNvPr id="12" name="Caisse 2"/>
          <p:cNvSpPr txBox="1"/>
          <p:nvPr/>
        </p:nvSpPr>
        <p:spPr>
          <a:xfrm>
            <a:off x="4910328" y="1234440"/>
            <a:ext cx="713232" cy="640080"/>
          </a:xfrm>
          <a:prstGeom prst="rect">
            <a:avLst/>
          </a:prstGeom>
          <a:noFill/>
          <a:ln/>
        </p:spPr>
        <p:txBody>
          <a:bodyPr wrap="square" lIns="0" tIns="0" rIns="0" bIns="0" rtlCol="0" anchor="ctr"/>
          <a:lstStyle/>
          <a:p>
            <a:pPr rtl="1" algn="r" indent="0" marL="0">
              <a:buNone/>
            </a:pPr>
            <a:r>
              <a:rPr lang="ar-SA" altLang="en-US" sz="1200" b="1" dirty="0">
                <a:solidFill>
                  <a:schemeClr val="tx2"/>
                </a:solidFill>
              </a:rPr>
              <a:t>الصندوق 2</a:t>
            </a:r>
            <a:endParaRPr lang="ar-SA" sz="1200" dirty="0"/>
          </a:p>
        </p:txBody>
      </p:sp>
      <p:sp>
        <p:nvSpPr>
          <p:cNvPr id="13" name="Dépôt"/>
          <p:cNvSpPr/>
          <p:nvPr/>
        </p:nvSpPr>
        <p:spPr>
          <a:xfrm>
            <a:off x="7589520" y="3703320"/>
            <a:ext cx="1143000" cy="640080"/>
          </a:xfrm>
          <a:prstGeom prst="roundRect">
            <a:avLst>
              <a:gd name="adj" fmla="val 17143"/>
            </a:avLst>
          </a:prstGeom>
          <a:solidFill>
            <a:schemeClr val="bg2"/>
          </a:solidFill>
          <a:ln w="12700">
            <a:solidFill>
              <a:schemeClr val="bg2"/>
            </a:solidFill>
            <a:prstDash val="solid"/>
          </a:ln>
        </p:spPr>
      </p:sp>
      <p:pic>
        <p:nvPicPr>
          <p:cNvPr id="14" name="Dépôt icône" descr="preencoded.png">    </p:cNvPr>
          <p:cNvPicPr>
            <a:picLocks noChangeAspect="1"/>
          </p:cNvPicPr>
          <p:nvPr/>
        </p:nvPicPr>
        <p:blipFill>
          <a:blip r:embed="rId3"/>
          <a:stretch>
            <a:fillRect/>
          </a:stretch>
        </p:blipFill>
        <p:spPr>
          <a:xfrm>
            <a:off x="8366760" y="3886200"/>
            <a:ext cx="274320" cy="274320"/>
          </a:xfrm>
          <a:prstGeom prst="rect">
            <a:avLst/>
          </a:prstGeom>
        </p:spPr>
      </p:pic>
      <p:sp>
        <p:nvSpPr>
          <p:cNvPr id="15" name="Dépôt"/>
          <p:cNvSpPr txBox="1"/>
          <p:nvPr/>
        </p:nvSpPr>
        <p:spPr>
          <a:xfrm>
            <a:off x="7607808" y="3703320"/>
            <a:ext cx="713232" cy="640080"/>
          </a:xfrm>
          <a:prstGeom prst="rect">
            <a:avLst/>
          </a:prstGeom>
          <a:noFill/>
          <a:ln/>
        </p:spPr>
        <p:txBody>
          <a:bodyPr wrap="square" lIns="0" tIns="0" rIns="0" bIns="0" rtlCol="0" anchor="ctr"/>
          <a:lstStyle/>
          <a:p>
            <a:pPr rtl="1" algn="r" indent="0" marL="0">
              <a:buNone/>
            </a:pPr>
            <a:r>
              <a:rPr lang="ar-SA" altLang="en-US" sz="1200" b="1" dirty="0">
                <a:solidFill>
                  <a:schemeClr val="tx2"/>
                </a:solidFill>
              </a:rPr>
              <a:t>المستودع</a:t>
            </a:r>
            <a:endParaRPr lang="ar-SA" sz="1200" dirty="0"/>
          </a:p>
        </p:txBody>
      </p:sp>
      <p:sp>
        <p:nvSpPr>
          <p:cNvPr id="16" name="Bureau"/>
          <p:cNvSpPr/>
          <p:nvPr/>
        </p:nvSpPr>
        <p:spPr>
          <a:xfrm>
            <a:off x="4892040" y="3703320"/>
            <a:ext cx="1143000" cy="640080"/>
          </a:xfrm>
          <a:prstGeom prst="roundRect">
            <a:avLst>
              <a:gd name="adj" fmla="val 17143"/>
            </a:avLst>
          </a:prstGeom>
          <a:solidFill>
            <a:schemeClr val="bg2"/>
          </a:solidFill>
          <a:ln w="12700">
            <a:solidFill>
              <a:schemeClr val="bg2"/>
            </a:solidFill>
            <a:prstDash val="solid"/>
          </a:ln>
        </p:spPr>
      </p:sp>
      <p:pic>
        <p:nvPicPr>
          <p:cNvPr id="17" name="Bureau icône" descr="preencoded.png">    </p:cNvPr>
          <p:cNvPicPr>
            <a:picLocks noChangeAspect="1"/>
          </p:cNvPicPr>
          <p:nvPr/>
        </p:nvPicPr>
        <p:blipFill>
          <a:blip r:embed="rId4"/>
          <a:stretch>
            <a:fillRect/>
          </a:stretch>
        </p:blipFill>
        <p:spPr>
          <a:xfrm>
            <a:off x="5669280" y="3886200"/>
            <a:ext cx="274320" cy="274320"/>
          </a:xfrm>
          <a:prstGeom prst="rect">
            <a:avLst/>
          </a:prstGeom>
        </p:spPr>
      </p:pic>
      <p:sp>
        <p:nvSpPr>
          <p:cNvPr id="18" name="Bureau"/>
          <p:cNvSpPr txBox="1"/>
          <p:nvPr/>
        </p:nvSpPr>
        <p:spPr>
          <a:xfrm>
            <a:off x="4910328" y="3703320"/>
            <a:ext cx="713232" cy="640080"/>
          </a:xfrm>
          <a:prstGeom prst="rect">
            <a:avLst/>
          </a:prstGeom>
          <a:noFill/>
          <a:ln/>
        </p:spPr>
        <p:txBody>
          <a:bodyPr wrap="square" lIns="0" tIns="0" rIns="0" bIns="0" rtlCol="0" anchor="ctr"/>
          <a:lstStyle/>
          <a:p>
            <a:pPr rtl="1" algn="r" indent="0" marL="0">
              <a:buNone/>
            </a:pPr>
            <a:r>
              <a:rPr lang="ar-SA" altLang="en-US" sz="1200" b="1" dirty="0">
                <a:solidFill>
                  <a:schemeClr val="tx2"/>
                </a:solidFill>
              </a:rPr>
              <a:t>المكتب</a:t>
            </a:r>
            <a:endParaRPr lang="ar-SA" sz="1200" dirty="0"/>
          </a:p>
        </p:txBody>
      </p:sp>
      <p:sp>
        <p:nvSpPr>
          <p:cNvPr id="19" name="Serveur"/>
          <p:cNvSpPr/>
          <p:nvPr/>
        </p:nvSpPr>
        <p:spPr>
          <a:xfrm>
            <a:off x="5943600" y="2286000"/>
            <a:ext cx="1737360" cy="1005840"/>
          </a:xfrm>
          <a:prstGeom prst="roundRect">
            <a:avLst>
              <a:gd name="adj" fmla="val 12727"/>
            </a:avLst>
          </a:prstGeom>
          <a:solidFill>
            <a:schemeClr val="tx2"/>
          </a:solidFill>
          <a:ln w="12700">
            <a:solidFill>
              <a:schemeClr val="tx2"/>
            </a:solidFill>
            <a:prstDash val="solid"/>
          </a:ln>
        </p:spPr>
      </p:sp>
      <p:pic>
        <p:nvPicPr>
          <p:cNvPr id="20" name="Serveur icône" descr="preencoded.png">    </p:cNvPr>
          <p:cNvPicPr>
            <a:picLocks noChangeAspect="1"/>
          </p:cNvPicPr>
          <p:nvPr/>
        </p:nvPicPr>
        <p:blipFill>
          <a:blip r:embed="rId5"/>
          <a:stretch>
            <a:fillRect/>
          </a:stretch>
        </p:blipFill>
        <p:spPr>
          <a:xfrm>
            <a:off x="7141464" y="2587752"/>
            <a:ext cx="402336" cy="402336"/>
          </a:xfrm>
          <a:prstGeom prst="rect">
            <a:avLst/>
          </a:prstGeom>
        </p:spPr>
      </p:pic>
      <p:sp>
        <p:nvSpPr>
          <p:cNvPr id="21" name="Serveur texte"/>
          <p:cNvSpPr txBox="1"/>
          <p:nvPr/>
        </p:nvSpPr>
        <p:spPr>
          <a:xfrm>
            <a:off x="5971032" y="2331720"/>
            <a:ext cx="1097280" cy="914400"/>
          </a:xfrm>
          <a:prstGeom prst="rect">
            <a:avLst/>
          </a:prstGeom>
          <a:noFill/>
          <a:ln/>
        </p:spPr>
        <p:txBody>
          <a:bodyPr wrap="square" lIns="0" tIns="0" rIns="0" bIns="0" rtlCol="0" anchor="ctr"/>
          <a:lstStyle/>
          <a:p>
            <a:pPr rtl="1" algn="r" indent="0" marL="0">
              <a:buNone/>
            </a:pPr>
            <a:r>
              <a:rPr lang="ar-SA" altLang="en-US" sz="1500" b="1" dirty="0">
                <a:solidFill>
                  <a:schemeClr val="bg1"/>
                </a:solidFill>
              </a:rPr>
              <a:t>الخادم</a:t>
            </a:r>
            <a:endParaRPr lang="ar-SA" sz="1500" dirty="0"/>
          </a:p>
          <a:p>
            <a:pPr rtl="1" algn="r" indent="0" marL="0">
              <a:buNone/>
            </a:pPr>
            <a:r>
              <a:rPr lang="ar-SA" altLang="en-US" sz="1100" dirty="0">
                <a:solidFill>
                  <a:schemeClr val="bg1"/>
                </a:solidFill>
              </a:rPr>
              <a:t>يحفظ كل البيانات</a:t>
            </a:r>
            <a:endParaRPr lang="ar-SA" sz="1500" dirty="0"/>
          </a:p>
        </p:txBody>
      </p:sp>
      <p:sp>
        <p:nvSpPr>
          <p:cNvPr id="22" name="Explication"/>
          <p:cNvSpPr txBox="1"/>
          <p:nvPr/>
        </p:nvSpPr>
        <p:spPr>
          <a:xfrm>
            <a:off x="457200" y="1143000"/>
            <a:ext cx="3840480" cy="3474720"/>
          </a:xfrm>
          <a:prstGeom prst="rect">
            <a:avLst/>
          </a:prstGeom>
          <a:noFill/>
          <a:ln/>
        </p:spPr>
        <p:txBody>
          <a:bodyPr wrap="square" lIns="0" tIns="0" rIns="0" bIns="0" rtlCol="0" anchor="t"/>
          <a:lstStyle/>
          <a:p>
            <a:pPr rtl="1" algn="r" indent="0" marL="0">
              <a:buNone/>
            </a:pPr>
            <a:r>
              <a:rPr lang="ar-SA" altLang="en-US" sz="1600" b="1" dirty="0">
                <a:solidFill>
                  <a:schemeClr val="tx2"/>
                </a:solidFill>
              </a:rPr>
              <a:t>حاسوب خادم يحفظ كل شيء</a:t>
            </a:r>
            <a:endParaRPr lang="ar-SA" sz="1600" dirty="0"/>
          </a:p>
          <a:p>
            <a:pPr rtl="1" algn="r" indent="0" marL="0">
              <a:spcAft>
                <a:spcPts val="1000"/>
              </a:spcAft>
              <a:buNone/>
            </a:pPr>
            <a:r>
              <a:rPr lang="ar-SA" altLang="en-US" sz="1400" dirty="0">
                <a:solidFill>
                  <a:schemeClr val="tx1"/>
                </a:solidFill>
              </a:rPr>
              <a:t>يتصل به كل صندوق عبر شبكة المحل، فتصبح للأرقام نسخة واحدة فقط.</a:t>
            </a:r>
            <a:endParaRPr lang="ar-SA" sz="1600" dirty="0"/>
          </a:p>
          <a:p>
            <a:pPr rtl="1" algn="r" indent="0" marL="0">
              <a:buNone/>
            </a:pPr>
            <a:r>
              <a:rPr lang="ar-SA" altLang="en-US" sz="1600" b="1" dirty="0">
                <a:solidFill>
                  <a:schemeClr val="tx2"/>
                </a:solidFill>
              </a:rPr>
              <a:t>كل عملية بيع تحدّث كل شيء فوراً</a:t>
            </a:r>
            <a:endParaRPr lang="ar-SA" sz="1600" dirty="0"/>
          </a:p>
          <a:p>
            <a:pPr rtl="1" algn="r" indent="0" marL="0">
              <a:spcAft>
                <a:spcPts val="1000"/>
              </a:spcAft>
              <a:buNone/>
            </a:pPr>
            <a:r>
              <a:rPr lang="ar-SA" altLang="en-US" sz="1400" dirty="0">
                <a:solidFill>
                  <a:schemeClr val="tx1"/>
                </a:solidFill>
              </a:rPr>
              <a:t>مخزون المستودع المعني والصندوق والمحاسبة تتحدّث لحظة البيع.</a:t>
            </a:r>
            <a:endParaRPr lang="ar-SA" sz="1600" dirty="0"/>
          </a:p>
          <a:p>
            <a:pPr rtl="1" algn="r" indent="0" marL="0">
              <a:buNone/>
            </a:pPr>
            <a:r>
              <a:rPr lang="ar-SA" altLang="en-US" sz="1600" b="1" dirty="0">
                <a:solidFill>
                  <a:schemeClr val="tx2"/>
                </a:solidFill>
              </a:rPr>
              <a:t>لا حاجة إلى الإنترنت</a:t>
            </a:r>
            <a:endParaRPr lang="ar-SA" sz="1600" dirty="0"/>
          </a:p>
          <a:p>
            <a:pPr rtl="1" algn="r" indent="0" marL="0">
              <a:spcAft>
                <a:spcPts val="1000"/>
              </a:spcAft>
              <a:buNone/>
            </a:pPr>
            <a:r>
              <a:rPr lang="ar-SA" altLang="en-US" sz="1400" dirty="0">
                <a:solidFill>
                  <a:schemeClr val="tx1"/>
                </a:solidFill>
              </a:rPr>
              <a:t>كل شيء يعمل عبر الشبكة المحلية (واي فاي أو كابل)، ومفتاح شبكة يحمي الوصول.</a:t>
            </a:r>
            <a:endParaRPr lang="ar-SA" sz="1600" dirty="0"/>
          </a:p>
        </p:txBody>
      </p:sp>
      <p:sp>
        <p:nvSpPr>
          <p:cNvPr id="25" name="Slide Number Placeholder 0"/>
          <p:cNvSpPr>
            <a:spLocks noGrp="1"/>
          </p:cNvSpPr>
          <p:nvPr>
            <p:ph type="sldNum" sz="quarter" idx="4294967295"/>
          </p:nvPr>
        </p:nvSpPr>
        <p:spPr>
          <a:xfrm>
            <a:off x="457200" y="4773168"/>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chemeClr val="accent5"/>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594360"/>
          </a:xfrm>
          <a:prstGeom prst="rect">
            <a:avLst/>
          </a:prstGeom>
          <a:noFill/>
          <a:ln/>
        </p:spPr>
        <p:txBody>
          <a:bodyPr wrap="square" lIns="0" tIns="0" rIns="0" bIns="0" rtlCol="0" anchor="ctr"/>
          <a:lstStyle/>
          <a:p>
            <a:pPr rtl="1" algn="ctr" indent="0" marL="0">
              <a:buNone/>
            </a:pPr>
            <a:r>
              <a:rPr lang="ar-SA" altLang="en-US" sz="2800" b="1" dirty="0">
                <a:solidFill>
                  <a:schemeClr val="tx2"/>
                </a:solidFill>
              </a:rPr>
              <a:t>مسار السلعة، من الشراء إلى الزكاة</a:t>
            </a:r>
            <a:endParaRPr lang="ar-SA" sz="2800" dirty="0"/>
          </a:p>
        </p:txBody>
      </p:sp>
      <p:sp>
        <p:nvSpPr>
          <p:cNvPr id="3" name="Étape 1"/>
          <p:cNvSpPr/>
          <p:nvPr/>
        </p:nvSpPr>
        <p:spPr>
          <a:xfrm>
            <a:off x="7424928" y="1188720"/>
            <a:ext cx="1261872" cy="2926080"/>
          </a:xfrm>
          <a:prstGeom prst="roundRect">
            <a:avLst>
              <a:gd name="adj" fmla="val 8696"/>
            </a:avLst>
          </a:prstGeom>
          <a:solidFill>
            <a:schemeClr val="bg2"/>
          </a:solidFill>
          <a:ln w="12700">
            <a:solidFill>
              <a:schemeClr val="bg2"/>
            </a:solidFill>
            <a:prstDash val="solid"/>
          </a:ln>
        </p:spPr>
      </p:sp>
      <p:sp>
        <p:nvSpPr>
          <p:cNvPr id="4" name="Numéro"/>
          <p:cNvSpPr txBox="1"/>
          <p:nvPr/>
        </p:nvSpPr>
        <p:spPr>
          <a:xfrm>
            <a:off x="8183880" y="1325880"/>
            <a:ext cx="365760" cy="365760"/>
          </a:xfrm>
          <a:prstGeom prst="rect">
            <a:avLst/>
          </a:prstGeom>
          <a:noFill/>
          <a:ln/>
        </p:spPr>
        <p:txBody>
          <a:bodyPr wrap="square" lIns="0" tIns="0" rIns="0" bIns="0" rtlCol="0" anchor="ctr"/>
          <a:lstStyle/>
          <a:p>
            <a:pPr algn="r" indent="0" marL="0">
              <a:buNone/>
            </a:pPr>
            <a:r>
              <a:rPr lang="ar-SA" altLang="en-US" sz="2000" b="1" dirty="0">
                <a:solidFill>
                  <a:schemeClr val="accent2"/>
                </a:solidFill>
              </a:rPr>
              <a:t>1</a:t>
            </a:r>
            <a:endParaRPr lang="ar-SA" sz="2000" dirty="0"/>
          </a:p>
        </p:txBody>
      </p:sp>
      <p:sp>
        <p:nvSpPr>
          <p:cNvPr id="5" name="Achat rond"/>
          <p:cNvSpPr/>
          <p:nvPr/>
        </p:nvSpPr>
        <p:spPr>
          <a:xfrm>
            <a:off x="7735824" y="1783080"/>
            <a:ext cx="640080" cy="640080"/>
          </a:xfrm>
          <a:prstGeom prst="ellipse">
            <a:avLst/>
          </a:prstGeom>
          <a:solidFill>
            <a:srgbClr val="16325C"/>
          </a:solidFill>
          <a:ln w="12700">
            <a:solidFill>
              <a:srgbClr val="16325C"/>
            </a:solidFill>
            <a:prstDash val="solid"/>
          </a:ln>
        </p:spPr>
      </p:sp>
      <p:pic>
        <p:nvPicPr>
          <p:cNvPr id="6" name="Achat icône" descr="preencoded.png">    </p:cNvPr>
          <p:cNvPicPr>
            <a:picLocks noChangeAspect="1"/>
          </p:cNvPicPr>
          <p:nvPr/>
        </p:nvPicPr>
        <p:blipFill>
          <a:blip r:embed="rId1"/>
          <a:stretch>
            <a:fillRect/>
          </a:stretch>
        </p:blipFill>
        <p:spPr>
          <a:xfrm>
            <a:off x="7902245" y="1949501"/>
            <a:ext cx="307238" cy="307238"/>
          </a:xfrm>
          <a:prstGeom prst="rect">
            <a:avLst/>
          </a:prstGeom>
        </p:spPr>
      </p:pic>
      <p:sp>
        <p:nvSpPr>
          <p:cNvPr id="7" name="Achat"/>
          <p:cNvSpPr txBox="1"/>
          <p:nvPr/>
        </p:nvSpPr>
        <p:spPr>
          <a:xfrm>
            <a:off x="7516368" y="2560320"/>
            <a:ext cx="1078992" cy="457200"/>
          </a:xfrm>
          <a:prstGeom prst="rect">
            <a:avLst/>
          </a:prstGeom>
          <a:noFill/>
          <a:ln/>
        </p:spPr>
        <p:txBody>
          <a:bodyPr wrap="square" lIns="0" tIns="0" rIns="0" bIns="0" rtlCol="0" anchor="ctr"/>
          <a:lstStyle/>
          <a:p>
            <a:pPr rtl="1" algn="ctr" indent="0" marL="0">
              <a:buNone/>
            </a:pPr>
            <a:r>
              <a:rPr lang="ar-SA" altLang="en-US" sz="1400" b="1" dirty="0">
                <a:solidFill>
                  <a:schemeClr val="tx2"/>
                </a:solidFill>
              </a:rPr>
              <a:t>الشراء</a:t>
            </a:r>
            <a:endParaRPr lang="ar-SA" sz="1400" dirty="0"/>
          </a:p>
        </p:txBody>
      </p:sp>
      <p:sp>
        <p:nvSpPr>
          <p:cNvPr id="8" name="Achat détail"/>
          <p:cNvSpPr txBox="1"/>
          <p:nvPr/>
        </p:nvSpPr>
        <p:spPr>
          <a:xfrm>
            <a:off x="7516368" y="3017520"/>
            <a:ext cx="1078992" cy="1005840"/>
          </a:xfrm>
          <a:prstGeom prst="rect">
            <a:avLst/>
          </a:prstGeom>
          <a:noFill/>
          <a:ln/>
        </p:spPr>
        <p:txBody>
          <a:bodyPr wrap="square" lIns="0" tIns="0" rIns="0" bIns="0" rtlCol="0" anchor="t"/>
          <a:lstStyle/>
          <a:p>
            <a:pPr rtl="1" algn="ctr" indent="0" marL="0">
              <a:buNone/>
            </a:pPr>
            <a:r>
              <a:rPr lang="ar-SA" altLang="en-US" sz="1200" dirty="0">
                <a:solidFill>
                  <a:schemeClr val="tx1"/>
                </a:solidFill>
              </a:rPr>
              <a:t>تصل السلعة من المورد</a:t>
            </a:r>
            <a:endParaRPr lang="ar-SA" sz="1200" dirty="0"/>
          </a:p>
        </p:txBody>
      </p:sp>
      <p:sp>
        <p:nvSpPr>
          <p:cNvPr id="9" name="Étape 2"/>
          <p:cNvSpPr/>
          <p:nvPr/>
        </p:nvSpPr>
        <p:spPr>
          <a:xfrm>
            <a:off x="6025896" y="1188720"/>
            <a:ext cx="1261872" cy="2926080"/>
          </a:xfrm>
          <a:prstGeom prst="roundRect">
            <a:avLst>
              <a:gd name="adj" fmla="val 8696"/>
            </a:avLst>
          </a:prstGeom>
          <a:solidFill>
            <a:schemeClr val="bg1"/>
          </a:solidFill>
          <a:ln w="12700">
            <a:solidFill>
              <a:schemeClr val="bg1"/>
            </a:solidFill>
            <a:prstDash val="solid"/>
          </a:ln>
        </p:spPr>
      </p:sp>
      <p:sp>
        <p:nvSpPr>
          <p:cNvPr id="10" name="Contour étape"/>
          <p:cNvSpPr/>
          <p:nvPr/>
        </p:nvSpPr>
        <p:spPr>
          <a:xfrm>
            <a:off x="6025896" y="1188720"/>
            <a:ext cx="1261872" cy="2926080"/>
          </a:xfrm>
          <a:prstGeom prst="roundRect">
            <a:avLst>
              <a:gd name="adj" fmla="val 8696"/>
            </a:avLst>
          </a:prstGeom>
          <a:ln w="12700">
            <a:solidFill>
              <a:srgbClr val="D5DEEA"/>
            </a:solidFill>
            <a:prstDash val="solid"/>
          </a:ln>
        </p:spPr>
      </p:sp>
      <p:sp>
        <p:nvSpPr>
          <p:cNvPr id="11" name="Numéro"/>
          <p:cNvSpPr txBox="1"/>
          <p:nvPr/>
        </p:nvSpPr>
        <p:spPr>
          <a:xfrm>
            <a:off x="6784848" y="1325880"/>
            <a:ext cx="365760" cy="365760"/>
          </a:xfrm>
          <a:prstGeom prst="rect">
            <a:avLst/>
          </a:prstGeom>
          <a:noFill/>
          <a:ln/>
        </p:spPr>
        <p:txBody>
          <a:bodyPr wrap="square" lIns="0" tIns="0" rIns="0" bIns="0" rtlCol="0" anchor="ctr"/>
          <a:lstStyle/>
          <a:p>
            <a:pPr algn="r" indent="0" marL="0">
              <a:buNone/>
            </a:pPr>
            <a:r>
              <a:rPr lang="ar-SA" altLang="en-US" sz="2000" b="1" dirty="0">
                <a:solidFill>
                  <a:schemeClr val="accent2"/>
                </a:solidFill>
              </a:rPr>
              <a:t>2</a:t>
            </a:r>
            <a:endParaRPr lang="ar-SA" sz="2000" dirty="0"/>
          </a:p>
        </p:txBody>
      </p:sp>
      <p:sp>
        <p:nvSpPr>
          <p:cNvPr id="12" name="Entrepôt rond"/>
          <p:cNvSpPr/>
          <p:nvPr/>
        </p:nvSpPr>
        <p:spPr>
          <a:xfrm>
            <a:off x="6336792" y="1783080"/>
            <a:ext cx="640080" cy="640080"/>
          </a:xfrm>
          <a:prstGeom prst="ellipse">
            <a:avLst/>
          </a:prstGeom>
          <a:solidFill>
            <a:srgbClr val="16325C"/>
          </a:solidFill>
          <a:ln w="12700">
            <a:solidFill>
              <a:srgbClr val="16325C"/>
            </a:solidFill>
            <a:prstDash val="solid"/>
          </a:ln>
        </p:spPr>
      </p:sp>
      <p:pic>
        <p:nvPicPr>
          <p:cNvPr id="13" name="Entrepôt icône" descr="preencoded.png">    </p:cNvPr>
          <p:cNvPicPr>
            <a:picLocks noChangeAspect="1"/>
          </p:cNvPicPr>
          <p:nvPr/>
        </p:nvPicPr>
        <p:blipFill>
          <a:blip r:embed="rId2"/>
          <a:stretch>
            <a:fillRect/>
          </a:stretch>
        </p:blipFill>
        <p:spPr>
          <a:xfrm>
            <a:off x="6503213" y="1949501"/>
            <a:ext cx="307238" cy="307238"/>
          </a:xfrm>
          <a:prstGeom prst="rect">
            <a:avLst/>
          </a:prstGeom>
        </p:spPr>
      </p:pic>
      <p:sp>
        <p:nvSpPr>
          <p:cNvPr id="14" name="Entrepôt"/>
          <p:cNvSpPr txBox="1"/>
          <p:nvPr/>
        </p:nvSpPr>
        <p:spPr>
          <a:xfrm>
            <a:off x="6117336" y="2560320"/>
            <a:ext cx="1078992" cy="457200"/>
          </a:xfrm>
          <a:prstGeom prst="rect">
            <a:avLst/>
          </a:prstGeom>
          <a:noFill/>
          <a:ln/>
        </p:spPr>
        <p:txBody>
          <a:bodyPr wrap="square" lIns="0" tIns="0" rIns="0" bIns="0" rtlCol="0" anchor="ctr"/>
          <a:lstStyle/>
          <a:p>
            <a:pPr rtl="1" algn="ctr" indent="0" marL="0">
              <a:buNone/>
            </a:pPr>
            <a:r>
              <a:rPr lang="ar-SA" altLang="en-US" sz="1400" b="1" dirty="0">
                <a:solidFill>
                  <a:schemeClr val="tx2"/>
                </a:solidFill>
              </a:rPr>
              <a:t>المستودع</a:t>
            </a:r>
            <a:endParaRPr lang="ar-SA" sz="1400" dirty="0"/>
          </a:p>
        </p:txBody>
      </p:sp>
      <p:sp>
        <p:nvSpPr>
          <p:cNvPr id="15" name="Entrepôt détail"/>
          <p:cNvSpPr txBox="1"/>
          <p:nvPr/>
        </p:nvSpPr>
        <p:spPr>
          <a:xfrm>
            <a:off x="6117336" y="3017520"/>
            <a:ext cx="1078992" cy="1005840"/>
          </a:xfrm>
          <a:prstGeom prst="rect">
            <a:avLst/>
          </a:prstGeom>
          <a:noFill/>
          <a:ln/>
        </p:spPr>
        <p:txBody>
          <a:bodyPr wrap="square" lIns="0" tIns="0" rIns="0" bIns="0" rtlCol="0" anchor="t"/>
          <a:lstStyle/>
          <a:p>
            <a:pPr rtl="1" algn="ctr" indent="0" marL="0">
              <a:buNone/>
            </a:pPr>
            <a:r>
              <a:rPr lang="ar-SA" altLang="en-US" sz="1200" dirty="0">
                <a:solidFill>
                  <a:schemeClr val="tx1"/>
                </a:solidFill>
              </a:rPr>
              <a:t>تدخل مخزون المستودع المعني</a:t>
            </a:r>
            <a:endParaRPr lang="ar-SA" sz="1200" dirty="0"/>
          </a:p>
        </p:txBody>
      </p:sp>
      <p:sp>
        <p:nvSpPr>
          <p:cNvPr id="16" name="Étape 3"/>
          <p:cNvSpPr/>
          <p:nvPr/>
        </p:nvSpPr>
        <p:spPr>
          <a:xfrm>
            <a:off x="4626864" y="1188720"/>
            <a:ext cx="1261872" cy="2926080"/>
          </a:xfrm>
          <a:prstGeom prst="roundRect">
            <a:avLst>
              <a:gd name="adj" fmla="val 8696"/>
            </a:avLst>
          </a:prstGeom>
          <a:solidFill>
            <a:schemeClr val="bg2"/>
          </a:solidFill>
          <a:ln w="12700">
            <a:solidFill>
              <a:schemeClr val="bg2"/>
            </a:solidFill>
            <a:prstDash val="solid"/>
          </a:ln>
        </p:spPr>
      </p:sp>
      <p:sp>
        <p:nvSpPr>
          <p:cNvPr id="17" name="Numéro"/>
          <p:cNvSpPr txBox="1"/>
          <p:nvPr/>
        </p:nvSpPr>
        <p:spPr>
          <a:xfrm>
            <a:off x="5385816" y="1325880"/>
            <a:ext cx="365760" cy="365760"/>
          </a:xfrm>
          <a:prstGeom prst="rect">
            <a:avLst/>
          </a:prstGeom>
          <a:noFill/>
          <a:ln/>
        </p:spPr>
        <p:txBody>
          <a:bodyPr wrap="square" lIns="0" tIns="0" rIns="0" bIns="0" rtlCol="0" anchor="ctr"/>
          <a:lstStyle/>
          <a:p>
            <a:pPr algn="r" indent="0" marL="0">
              <a:buNone/>
            </a:pPr>
            <a:r>
              <a:rPr lang="ar-SA" altLang="en-US" sz="2000" b="1" dirty="0">
                <a:solidFill>
                  <a:schemeClr val="accent2"/>
                </a:solidFill>
              </a:rPr>
              <a:t>3</a:t>
            </a:r>
            <a:endParaRPr lang="ar-SA" sz="2000" dirty="0"/>
          </a:p>
        </p:txBody>
      </p:sp>
      <p:sp>
        <p:nvSpPr>
          <p:cNvPr id="18" name="Vente en caisse rond"/>
          <p:cNvSpPr/>
          <p:nvPr/>
        </p:nvSpPr>
        <p:spPr>
          <a:xfrm>
            <a:off x="4937760" y="1783080"/>
            <a:ext cx="640080" cy="640080"/>
          </a:xfrm>
          <a:prstGeom prst="ellipse">
            <a:avLst/>
          </a:prstGeom>
          <a:solidFill>
            <a:srgbClr val="16325C"/>
          </a:solidFill>
          <a:ln w="12700">
            <a:solidFill>
              <a:srgbClr val="16325C"/>
            </a:solidFill>
            <a:prstDash val="solid"/>
          </a:ln>
        </p:spPr>
      </p:sp>
      <p:pic>
        <p:nvPicPr>
          <p:cNvPr id="19" name="Vente en caisse icône" descr="preencoded.png">    </p:cNvPr>
          <p:cNvPicPr>
            <a:picLocks noChangeAspect="1"/>
          </p:cNvPicPr>
          <p:nvPr/>
        </p:nvPicPr>
        <p:blipFill>
          <a:blip r:embed="rId3"/>
          <a:stretch>
            <a:fillRect/>
          </a:stretch>
        </p:blipFill>
        <p:spPr>
          <a:xfrm>
            <a:off x="5104181" y="1949501"/>
            <a:ext cx="307238" cy="307238"/>
          </a:xfrm>
          <a:prstGeom prst="rect">
            <a:avLst/>
          </a:prstGeom>
        </p:spPr>
      </p:pic>
      <p:sp>
        <p:nvSpPr>
          <p:cNvPr id="20" name="Vente en caisse"/>
          <p:cNvSpPr txBox="1"/>
          <p:nvPr/>
        </p:nvSpPr>
        <p:spPr>
          <a:xfrm>
            <a:off x="4718304" y="2560320"/>
            <a:ext cx="1078992" cy="457200"/>
          </a:xfrm>
          <a:prstGeom prst="rect">
            <a:avLst/>
          </a:prstGeom>
          <a:noFill/>
          <a:ln/>
        </p:spPr>
        <p:txBody>
          <a:bodyPr wrap="square" lIns="0" tIns="0" rIns="0" bIns="0" rtlCol="0" anchor="ctr"/>
          <a:lstStyle/>
          <a:p>
            <a:pPr rtl="1" algn="ctr" indent="0" marL="0">
              <a:buNone/>
            </a:pPr>
            <a:r>
              <a:rPr lang="ar-SA" altLang="en-US" sz="1400" b="1" dirty="0">
                <a:solidFill>
                  <a:schemeClr val="tx2"/>
                </a:solidFill>
              </a:rPr>
              <a:t>البيع في الصندوق</a:t>
            </a:r>
            <a:endParaRPr lang="ar-SA" sz="1400" dirty="0"/>
          </a:p>
        </p:txBody>
      </p:sp>
      <p:sp>
        <p:nvSpPr>
          <p:cNvPr id="21" name="Vente en caisse détail"/>
          <p:cNvSpPr txBox="1"/>
          <p:nvPr/>
        </p:nvSpPr>
        <p:spPr>
          <a:xfrm>
            <a:off x="4718304" y="3017520"/>
            <a:ext cx="1078992" cy="1005840"/>
          </a:xfrm>
          <a:prstGeom prst="rect">
            <a:avLst/>
          </a:prstGeom>
          <a:noFill/>
          <a:ln/>
        </p:spPr>
        <p:txBody>
          <a:bodyPr wrap="square" lIns="0" tIns="0" rIns="0" bIns="0" rtlCol="0" anchor="t"/>
          <a:lstStyle/>
          <a:p>
            <a:pPr rtl="1" algn="ctr" indent="0" marL="0">
              <a:buNone/>
            </a:pPr>
            <a:r>
              <a:rPr lang="ar-SA" altLang="en-US" sz="1200" dirty="0">
                <a:solidFill>
                  <a:schemeClr val="tx1"/>
                </a:solidFill>
              </a:rPr>
              <a:t>يمسح أمين الصندوق السلعة ويبيعها</a:t>
            </a:r>
            <a:endParaRPr lang="ar-SA" sz="1200" dirty="0"/>
          </a:p>
        </p:txBody>
      </p:sp>
      <p:sp>
        <p:nvSpPr>
          <p:cNvPr id="22" name="Étape 4"/>
          <p:cNvSpPr/>
          <p:nvPr/>
        </p:nvSpPr>
        <p:spPr>
          <a:xfrm>
            <a:off x="3227832" y="1188720"/>
            <a:ext cx="1261872" cy="2926080"/>
          </a:xfrm>
          <a:prstGeom prst="roundRect">
            <a:avLst>
              <a:gd name="adj" fmla="val 8696"/>
            </a:avLst>
          </a:prstGeom>
          <a:solidFill>
            <a:schemeClr val="bg1"/>
          </a:solidFill>
          <a:ln w="12700">
            <a:solidFill>
              <a:schemeClr val="bg1"/>
            </a:solidFill>
            <a:prstDash val="solid"/>
          </a:ln>
        </p:spPr>
      </p:sp>
      <p:sp>
        <p:nvSpPr>
          <p:cNvPr id="23" name="Contour étape"/>
          <p:cNvSpPr/>
          <p:nvPr/>
        </p:nvSpPr>
        <p:spPr>
          <a:xfrm>
            <a:off x="3227832" y="1188720"/>
            <a:ext cx="1261872" cy="2926080"/>
          </a:xfrm>
          <a:prstGeom prst="roundRect">
            <a:avLst>
              <a:gd name="adj" fmla="val 8696"/>
            </a:avLst>
          </a:prstGeom>
          <a:ln w="12700">
            <a:solidFill>
              <a:srgbClr val="D5DEEA"/>
            </a:solidFill>
            <a:prstDash val="solid"/>
          </a:ln>
        </p:spPr>
      </p:sp>
      <p:sp>
        <p:nvSpPr>
          <p:cNvPr id="24" name="Numéro"/>
          <p:cNvSpPr txBox="1"/>
          <p:nvPr/>
        </p:nvSpPr>
        <p:spPr>
          <a:xfrm>
            <a:off x="3986784" y="1325880"/>
            <a:ext cx="365760" cy="365760"/>
          </a:xfrm>
          <a:prstGeom prst="rect">
            <a:avLst/>
          </a:prstGeom>
          <a:noFill/>
          <a:ln/>
        </p:spPr>
        <p:txBody>
          <a:bodyPr wrap="square" lIns="0" tIns="0" rIns="0" bIns="0" rtlCol="0" anchor="ctr"/>
          <a:lstStyle/>
          <a:p>
            <a:pPr algn="r" indent="0" marL="0">
              <a:buNone/>
            </a:pPr>
            <a:r>
              <a:rPr lang="ar-SA" altLang="en-US" sz="2000" b="1" dirty="0">
                <a:solidFill>
                  <a:schemeClr val="accent2"/>
                </a:solidFill>
              </a:rPr>
              <a:t>4</a:t>
            </a:r>
            <a:endParaRPr lang="ar-SA" sz="2000" dirty="0"/>
          </a:p>
        </p:txBody>
      </p:sp>
      <p:sp>
        <p:nvSpPr>
          <p:cNvPr id="25" name="Facture rond"/>
          <p:cNvSpPr/>
          <p:nvPr/>
        </p:nvSpPr>
        <p:spPr>
          <a:xfrm>
            <a:off x="3538728" y="1783080"/>
            <a:ext cx="640080" cy="640080"/>
          </a:xfrm>
          <a:prstGeom prst="ellipse">
            <a:avLst/>
          </a:prstGeom>
          <a:solidFill>
            <a:srgbClr val="16325C"/>
          </a:solidFill>
          <a:ln w="12700">
            <a:solidFill>
              <a:srgbClr val="16325C"/>
            </a:solidFill>
            <a:prstDash val="solid"/>
          </a:ln>
        </p:spPr>
      </p:sp>
      <p:pic>
        <p:nvPicPr>
          <p:cNvPr id="26" name="Facture icône" descr="preencoded.png">    </p:cNvPr>
          <p:cNvPicPr>
            <a:picLocks noChangeAspect="1"/>
          </p:cNvPicPr>
          <p:nvPr/>
        </p:nvPicPr>
        <p:blipFill>
          <a:blip r:embed="rId4"/>
          <a:stretch>
            <a:fillRect/>
          </a:stretch>
        </p:blipFill>
        <p:spPr>
          <a:xfrm>
            <a:off x="3705149" y="1949501"/>
            <a:ext cx="307238" cy="307238"/>
          </a:xfrm>
          <a:prstGeom prst="rect">
            <a:avLst/>
          </a:prstGeom>
        </p:spPr>
      </p:pic>
      <p:sp>
        <p:nvSpPr>
          <p:cNvPr id="27" name="Facture"/>
          <p:cNvSpPr txBox="1"/>
          <p:nvPr/>
        </p:nvSpPr>
        <p:spPr>
          <a:xfrm>
            <a:off x="3319272" y="2560320"/>
            <a:ext cx="1078992" cy="457200"/>
          </a:xfrm>
          <a:prstGeom prst="rect">
            <a:avLst/>
          </a:prstGeom>
          <a:noFill/>
          <a:ln/>
        </p:spPr>
        <p:txBody>
          <a:bodyPr wrap="square" lIns="0" tIns="0" rIns="0" bIns="0" rtlCol="0" anchor="ctr"/>
          <a:lstStyle/>
          <a:p>
            <a:pPr rtl="1" algn="ctr" indent="0" marL="0">
              <a:buNone/>
            </a:pPr>
            <a:r>
              <a:rPr lang="ar-SA" altLang="en-US" sz="1400" b="1" dirty="0">
                <a:solidFill>
                  <a:schemeClr val="tx2"/>
                </a:solidFill>
              </a:rPr>
              <a:t>الفاتورة</a:t>
            </a:r>
            <a:endParaRPr lang="ar-SA" sz="1400" dirty="0"/>
          </a:p>
        </p:txBody>
      </p:sp>
      <p:sp>
        <p:nvSpPr>
          <p:cNvPr id="28" name="Facture détail"/>
          <p:cNvSpPr txBox="1"/>
          <p:nvPr/>
        </p:nvSpPr>
        <p:spPr>
          <a:xfrm>
            <a:off x="3319272" y="3017520"/>
            <a:ext cx="1078992" cy="1005840"/>
          </a:xfrm>
          <a:prstGeom prst="rect">
            <a:avLst/>
          </a:prstGeom>
          <a:noFill/>
          <a:ln/>
        </p:spPr>
        <p:txBody>
          <a:bodyPr wrap="square" lIns="0" tIns="0" rIns="0" bIns="0" rtlCol="0" anchor="t"/>
          <a:lstStyle/>
          <a:p>
            <a:pPr rtl="1" algn="ctr" indent="0" marL="0">
              <a:buNone/>
            </a:pPr>
            <a:r>
              <a:rPr lang="ar-SA" altLang="en-US" sz="1200" dirty="0">
                <a:solidFill>
                  <a:schemeClr val="tx1"/>
                </a:solidFill>
              </a:rPr>
              <a:t>يتسلم الزبون فاتورته أو عرض السعر</a:t>
            </a:r>
            <a:endParaRPr lang="ar-SA" sz="1200" dirty="0"/>
          </a:p>
        </p:txBody>
      </p:sp>
      <p:sp>
        <p:nvSpPr>
          <p:cNvPr id="29" name="Étape 5"/>
          <p:cNvSpPr/>
          <p:nvPr/>
        </p:nvSpPr>
        <p:spPr>
          <a:xfrm>
            <a:off x="1828800" y="1188720"/>
            <a:ext cx="1261872" cy="2926080"/>
          </a:xfrm>
          <a:prstGeom prst="roundRect">
            <a:avLst>
              <a:gd name="adj" fmla="val 8696"/>
            </a:avLst>
          </a:prstGeom>
          <a:solidFill>
            <a:schemeClr val="bg2"/>
          </a:solidFill>
          <a:ln w="12700">
            <a:solidFill>
              <a:schemeClr val="bg2"/>
            </a:solidFill>
            <a:prstDash val="solid"/>
          </a:ln>
        </p:spPr>
      </p:sp>
      <p:sp>
        <p:nvSpPr>
          <p:cNvPr id="30" name="Numéro"/>
          <p:cNvSpPr txBox="1"/>
          <p:nvPr/>
        </p:nvSpPr>
        <p:spPr>
          <a:xfrm>
            <a:off x="2587752" y="1325880"/>
            <a:ext cx="365760" cy="365760"/>
          </a:xfrm>
          <a:prstGeom prst="rect">
            <a:avLst/>
          </a:prstGeom>
          <a:noFill/>
          <a:ln/>
        </p:spPr>
        <p:txBody>
          <a:bodyPr wrap="square" lIns="0" tIns="0" rIns="0" bIns="0" rtlCol="0" anchor="ctr"/>
          <a:lstStyle/>
          <a:p>
            <a:pPr algn="r" indent="0" marL="0">
              <a:buNone/>
            </a:pPr>
            <a:r>
              <a:rPr lang="ar-SA" altLang="en-US" sz="2000" b="1" dirty="0">
                <a:solidFill>
                  <a:schemeClr val="accent2"/>
                </a:solidFill>
              </a:rPr>
              <a:t>5</a:t>
            </a:r>
            <a:endParaRPr lang="ar-SA" sz="2000" dirty="0"/>
          </a:p>
        </p:txBody>
      </p:sp>
      <p:sp>
        <p:nvSpPr>
          <p:cNvPr id="31" name="Comptabilité rond"/>
          <p:cNvSpPr/>
          <p:nvPr/>
        </p:nvSpPr>
        <p:spPr>
          <a:xfrm>
            <a:off x="2139696" y="1783080"/>
            <a:ext cx="640080" cy="640080"/>
          </a:xfrm>
          <a:prstGeom prst="ellipse">
            <a:avLst/>
          </a:prstGeom>
          <a:solidFill>
            <a:srgbClr val="16325C"/>
          </a:solidFill>
          <a:ln w="12700">
            <a:solidFill>
              <a:srgbClr val="16325C"/>
            </a:solidFill>
            <a:prstDash val="solid"/>
          </a:ln>
        </p:spPr>
      </p:sp>
      <p:pic>
        <p:nvPicPr>
          <p:cNvPr id="32" name="Comptabilité icône" descr="preencoded.png">    </p:cNvPr>
          <p:cNvPicPr>
            <a:picLocks noChangeAspect="1"/>
          </p:cNvPicPr>
          <p:nvPr/>
        </p:nvPicPr>
        <p:blipFill>
          <a:blip r:embed="rId5"/>
          <a:stretch>
            <a:fillRect/>
          </a:stretch>
        </p:blipFill>
        <p:spPr>
          <a:xfrm>
            <a:off x="2306117" y="1949501"/>
            <a:ext cx="307238" cy="307238"/>
          </a:xfrm>
          <a:prstGeom prst="rect">
            <a:avLst/>
          </a:prstGeom>
        </p:spPr>
      </p:pic>
      <p:sp>
        <p:nvSpPr>
          <p:cNvPr id="33" name="Comptabilité"/>
          <p:cNvSpPr txBox="1"/>
          <p:nvPr/>
        </p:nvSpPr>
        <p:spPr>
          <a:xfrm>
            <a:off x="1920240" y="2560320"/>
            <a:ext cx="1078992" cy="457200"/>
          </a:xfrm>
          <a:prstGeom prst="rect">
            <a:avLst/>
          </a:prstGeom>
          <a:noFill/>
          <a:ln/>
        </p:spPr>
        <p:txBody>
          <a:bodyPr wrap="square" lIns="0" tIns="0" rIns="0" bIns="0" rtlCol="0" anchor="ctr"/>
          <a:lstStyle/>
          <a:p>
            <a:pPr rtl="1" algn="ctr" indent="0" marL="0">
              <a:buNone/>
            </a:pPr>
            <a:r>
              <a:rPr lang="ar-SA" altLang="en-US" sz="1400" b="1" dirty="0">
                <a:solidFill>
                  <a:schemeClr val="tx2"/>
                </a:solidFill>
              </a:rPr>
              <a:t>المحاسبة</a:t>
            </a:r>
            <a:endParaRPr lang="ar-SA" sz="1400" dirty="0"/>
          </a:p>
        </p:txBody>
      </p:sp>
      <p:sp>
        <p:nvSpPr>
          <p:cNvPr id="34" name="Comptabilité détail"/>
          <p:cNvSpPr txBox="1"/>
          <p:nvPr/>
        </p:nvSpPr>
        <p:spPr>
          <a:xfrm>
            <a:off x="1920240" y="3017520"/>
            <a:ext cx="1078992" cy="1005840"/>
          </a:xfrm>
          <a:prstGeom prst="rect">
            <a:avLst/>
          </a:prstGeom>
          <a:noFill/>
          <a:ln/>
        </p:spPr>
        <p:txBody>
          <a:bodyPr wrap="square" lIns="0" tIns="0" rIns="0" bIns="0" rtlCol="0" anchor="t"/>
          <a:lstStyle/>
          <a:p>
            <a:pPr rtl="1" algn="ctr" indent="0" marL="0">
              <a:buNone/>
            </a:pPr>
            <a:r>
              <a:rPr lang="ar-SA" altLang="en-US" sz="1200" dirty="0">
                <a:solidFill>
                  <a:schemeClr val="tx1"/>
                </a:solidFill>
              </a:rPr>
              <a:t>تُسجَّل القيود</a:t>
            </a:r>
            <a:endParaRPr lang="ar-SA" sz="1200" dirty="0"/>
          </a:p>
        </p:txBody>
      </p:sp>
      <p:sp>
        <p:nvSpPr>
          <p:cNvPr id="35" name="Étape 6"/>
          <p:cNvSpPr/>
          <p:nvPr/>
        </p:nvSpPr>
        <p:spPr>
          <a:xfrm>
            <a:off x="429768" y="1188720"/>
            <a:ext cx="1261872" cy="2926080"/>
          </a:xfrm>
          <a:prstGeom prst="roundRect">
            <a:avLst>
              <a:gd name="adj" fmla="val 8696"/>
            </a:avLst>
          </a:prstGeom>
          <a:solidFill>
            <a:schemeClr val="bg1"/>
          </a:solidFill>
          <a:ln w="12700">
            <a:solidFill>
              <a:schemeClr val="bg1"/>
            </a:solidFill>
            <a:prstDash val="solid"/>
          </a:ln>
        </p:spPr>
      </p:sp>
      <p:sp>
        <p:nvSpPr>
          <p:cNvPr id="36" name="Contour étape"/>
          <p:cNvSpPr/>
          <p:nvPr/>
        </p:nvSpPr>
        <p:spPr>
          <a:xfrm>
            <a:off x="429768" y="1188720"/>
            <a:ext cx="1261872" cy="2926080"/>
          </a:xfrm>
          <a:prstGeom prst="roundRect">
            <a:avLst>
              <a:gd name="adj" fmla="val 8696"/>
            </a:avLst>
          </a:prstGeom>
          <a:ln w="12700">
            <a:solidFill>
              <a:srgbClr val="D5DEEA"/>
            </a:solidFill>
            <a:prstDash val="solid"/>
          </a:ln>
        </p:spPr>
      </p:sp>
      <p:sp>
        <p:nvSpPr>
          <p:cNvPr id="37" name="Numéro"/>
          <p:cNvSpPr txBox="1"/>
          <p:nvPr/>
        </p:nvSpPr>
        <p:spPr>
          <a:xfrm>
            <a:off x="1188720" y="1325880"/>
            <a:ext cx="365760" cy="365760"/>
          </a:xfrm>
          <a:prstGeom prst="rect">
            <a:avLst/>
          </a:prstGeom>
          <a:noFill/>
          <a:ln/>
        </p:spPr>
        <p:txBody>
          <a:bodyPr wrap="square" lIns="0" tIns="0" rIns="0" bIns="0" rtlCol="0" anchor="ctr"/>
          <a:lstStyle/>
          <a:p>
            <a:pPr algn="r" indent="0" marL="0">
              <a:buNone/>
            </a:pPr>
            <a:r>
              <a:rPr lang="ar-SA" altLang="en-US" sz="2000" b="1" dirty="0">
                <a:solidFill>
                  <a:schemeClr val="accent2"/>
                </a:solidFill>
              </a:rPr>
              <a:t>6</a:t>
            </a:r>
            <a:endParaRPr lang="ar-SA" sz="2000" dirty="0"/>
          </a:p>
        </p:txBody>
      </p:sp>
      <p:sp>
        <p:nvSpPr>
          <p:cNvPr id="38" name="Zakât rond"/>
          <p:cNvSpPr/>
          <p:nvPr/>
        </p:nvSpPr>
        <p:spPr>
          <a:xfrm>
            <a:off x="740664" y="1783080"/>
            <a:ext cx="640080" cy="640080"/>
          </a:xfrm>
          <a:prstGeom prst="ellipse">
            <a:avLst/>
          </a:prstGeom>
          <a:solidFill>
            <a:srgbClr val="16325C"/>
          </a:solidFill>
          <a:ln w="12700">
            <a:solidFill>
              <a:srgbClr val="16325C"/>
            </a:solidFill>
            <a:prstDash val="solid"/>
          </a:ln>
        </p:spPr>
      </p:sp>
      <p:pic>
        <p:nvPicPr>
          <p:cNvPr id="39" name="Zakât icône" descr="preencoded.png">    </p:cNvPr>
          <p:cNvPicPr>
            <a:picLocks noChangeAspect="1"/>
          </p:cNvPicPr>
          <p:nvPr/>
        </p:nvPicPr>
        <p:blipFill>
          <a:blip r:embed="rId6"/>
          <a:stretch>
            <a:fillRect/>
          </a:stretch>
        </p:blipFill>
        <p:spPr>
          <a:xfrm>
            <a:off x="907085" y="1949501"/>
            <a:ext cx="307238" cy="307238"/>
          </a:xfrm>
          <a:prstGeom prst="rect">
            <a:avLst/>
          </a:prstGeom>
        </p:spPr>
      </p:pic>
      <p:sp>
        <p:nvSpPr>
          <p:cNvPr id="40" name="Zakât"/>
          <p:cNvSpPr txBox="1"/>
          <p:nvPr/>
        </p:nvSpPr>
        <p:spPr>
          <a:xfrm>
            <a:off x="521208" y="2560320"/>
            <a:ext cx="1078992" cy="457200"/>
          </a:xfrm>
          <a:prstGeom prst="rect">
            <a:avLst/>
          </a:prstGeom>
          <a:noFill/>
          <a:ln/>
        </p:spPr>
        <p:txBody>
          <a:bodyPr wrap="square" lIns="0" tIns="0" rIns="0" bIns="0" rtlCol="0" anchor="ctr"/>
          <a:lstStyle/>
          <a:p>
            <a:pPr rtl="1" algn="ctr" indent="0" marL="0">
              <a:buNone/>
            </a:pPr>
            <a:r>
              <a:rPr lang="ar-SA" altLang="en-US" sz="1400" b="1" dirty="0">
                <a:solidFill>
                  <a:schemeClr val="tx2"/>
                </a:solidFill>
              </a:rPr>
              <a:t>الزكاة</a:t>
            </a:r>
            <a:endParaRPr lang="ar-SA" sz="1400" dirty="0"/>
          </a:p>
        </p:txBody>
      </p:sp>
      <p:sp>
        <p:nvSpPr>
          <p:cNvPr id="41" name="Zakât détail"/>
          <p:cNvSpPr txBox="1"/>
          <p:nvPr/>
        </p:nvSpPr>
        <p:spPr>
          <a:xfrm>
            <a:off x="521208" y="3017520"/>
            <a:ext cx="1078992" cy="1005840"/>
          </a:xfrm>
          <a:prstGeom prst="rect">
            <a:avLst/>
          </a:prstGeom>
          <a:noFill/>
          <a:ln/>
        </p:spPr>
        <p:txBody>
          <a:bodyPr wrap="square" lIns="0" tIns="0" rIns="0" bIns="0" rtlCol="0" anchor="t"/>
          <a:lstStyle/>
          <a:p>
            <a:pPr rtl="1" algn="ctr" indent="0" marL="0">
              <a:buNone/>
            </a:pPr>
            <a:r>
              <a:rPr lang="ar-SA" altLang="en-US" sz="1200" dirty="0">
                <a:solidFill>
                  <a:schemeClr val="tx1"/>
                </a:solidFill>
              </a:rPr>
              <a:t>يُعدّ البرنامج الحساب</a:t>
            </a:r>
            <a:endParaRPr lang="ar-SA" sz="1200" dirty="0"/>
          </a:p>
        </p:txBody>
      </p:sp>
      <p:sp>
        <p:nvSpPr>
          <p:cNvPr id="42" name="Message clé"/>
          <p:cNvSpPr txBox="1"/>
          <p:nvPr/>
        </p:nvSpPr>
        <p:spPr>
          <a:xfrm>
            <a:off x="457200" y="4315968"/>
            <a:ext cx="8229600" cy="274320"/>
          </a:xfrm>
          <a:prstGeom prst="rect">
            <a:avLst/>
          </a:prstGeom>
          <a:noFill/>
          <a:ln/>
        </p:spPr>
        <p:txBody>
          <a:bodyPr wrap="square" lIns="0" tIns="0" rIns="0" bIns="0" rtlCol="0" anchor="ctr"/>
          <a:lstStyle/>
          <a:p>
            <a:pPr rtl="1" algn="r" indent="0" marL="0">
              <a:buNone/>
            </a:pPr>
            <a:r>
              <a:rPr lang="ar-SA" altLang="en-US" sz="1400" b="1" dirty="0">
                <a:solidFill>
                  <a:schemeClr val="accent4"/>
                </a:solidFill>
              </a:rPr>
              <a:t>تُدخلون المعلومة مرة واحدة: والبرنامج ينقلها إلى كل مرحلة.</a:t>
            </a:r>
            <a:endParaRPr lang="ar-SA" sz="1400" dirty="0"/>
          </a:p>
        </p:txBody>
      </p:sp>
      <p:sp>
        <p:nvSpPr>
          <p:cNvPr id="25" name="Slide Number Placeholder 0"/>
          <p:cNvSpPr>
            <a:spLocks noGrp="1"/>
          </p:cNvSpPr>
          <p:nvPr>
            <p:ph type="sldNum" sz="quarter" idx="4294967295"/>
          </p:nvPr>
        </p:nvSpPr>
        <p:spPr>
          <a:xfrm>
            <a:off x="457200" y="4773168"/>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chemeClr val="accent5"/>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594360"/>
          </a:xfrm>
          <a:prstGeom prst="rect">
            <a:avLst/>
          </a:prstGeom>
          <a:noFill/>
          <a:ln/>
        </p:spPr>
        <p:txBody>
          <a:bodyPr wrap="square" lIns="0" tIns="0" rIns="0" bIns="0" rtlCol="0" anchor="ctr"/>
          <a:lstStyle/>
          <a:p>
            <a:pPr rtl="1" algn="ctr" indent="0" marL="0">
              <a:buNone/>
            </a:pPr>
            <a:r>
              <a:rPr lang="ar-SA" altLang="en-US" sz="2800" b="1" dirty="0">
                <a:solidFill>
                  <a:schemeClr val="tx2"/>
                </a:solidFill>
              </a:rPr>
              <a:t>البيع في عدة صناديق في الوقت نفسه</a:t>
            </a:r>
            <a:endParaRPr lang="ar-SA" sz="2800" dirty="0"/>
          </a:p>
        </p:txBody>
      </p:sp>
      <p:sp>
        <p:nvSpPr>
          <p:cNvPr id="3" name="Écran des ventes cadre"/>
          <p:cNvSpPr/>
          <p:nvPr/>
        </p:nvSpPr>
        <p:spPr>
          <a:xfrm>
            <a:off x="3913632" y="1042416"/>
            <a:ext cx="4773168" cy="2894838"/>
          </a:xfrm>
          <a:prstGeom prst="roundRect">
            <a:avLst>
              <a:gd name="adj" fmla="val 2527"/>
            </a:avLst>
          </a:prstGeom>
          <a:solidFill>
            <a:schemeClr val="bg1"/>
          </a:solidFill>
          <a:ln w="9525">
            <a:solidFill>
              <a:schemeClr val="accent6"/>
            </a:solidFill>
            <a:prstDash val="solid"/>
          </a:ln>
          <a:effectLst>
            <a:outerShdw sx="100000" sy="100000" kx="0" ky="0" algn="bl" rotWithShape="0" blurRad="101600" dist="38100" dir="5400000">
              <a:srgbClr val="0E1B33">
                <a:alpha val="18000"/>
              </a:srgbClr>
            </a:outerShdw>
          </a:effectLst>
        </p:spPr>
      </p:sp>
      <p:pic>
        <p:nvPicPr>
          <p:cNvPr id="4" name="Écran des ventes" descr="شاشة المبيعات">    </p:cNvPr>
          <p:cNvPicPr>
            <a:picLocks noChangeAspect="1"/>
          </p:cNvPicPr>
          <p:nvPr/>
        </p:nvPicPr>
        <p:blipFill>
          <a:blip r:embed="rId1"/>
          <a:stretch>
            <a:fillRect/>
          </a:stretch>
        </p:blipFill>
        <p:spPr>
          <a:xfrm>
            <a:off x="3968496" y="1097280"/>
            <a:ext cx="4663440" cy="2785110"/>
          </a:xfrm>
          <a:prstGeom prst="rect">
            <a:avLst/>
          </a:prstGeom>
        </p:spPr>
      </p:pic>
      <p:sp>
        <p:nvSpPr>
          <p:cNvPr id="5" name="Légende"/>
          <p:cNvSpPr txBox="1"/>
          <p:nvPr/>
        </p:nvSpPr>
        <p:spPr>
          <a:xfrm>
            <a:off x="3931920" y="4005072"/>
            <a:ext cx="4754880" cy="228600"/>
          </a:xfrm>
          <a:prstGeom prst="rect">
            <a:avLst/>
          </a:prstGeom>
          <a:noFill/>
          <a:ln/>
        </p:spPr>
        <p:txBody>
          <a:bodyPr wrap="square" lIns="0" tIns="0" rIns="0" bIns="0" rtlCol="0" anchor="ctr"/>
          <a:lstStyle/>
          <a:p>
            <a:pPr rtl="1" algn="r" indent="0" marL="0">
              <a:buNone/>
            </a:pPr>
            <a:r>
              <a:rPr lang="ar-SA" altLang="en-US" sz="1000" i="1" dirty="0">
                <a:solidFill>
                  <a:schemeClr val="accent5"/>
                </a:solidFill>
              </a:rPr>
              <a:t>شاشة المبيعات · لقطة حقيقية، بيانات تجريبية</a:t>
            </a:r>
            <a:endParaRPr lang="ar-SA" sz="1000" dirty="0"/>
          </a:p>
        </p:txBody>
      </p:sp>
      <p:sp>
        <p:nvSpPr>
          <p:cNvPr id="6" name="Points ventes"/>
          <p:cNvSpPr txBox="1"/>
          <p:nvPr/>
        </p:nvSpPr>
        <p:spPr>
          <a:xfrm>
            <a:off x="457200" y="1097280"/>
            <a:ext cx="3108960" cy="3474720"/>
          </a:xfrm>
          <a:prstGeom prst="rect">
            <a:avLst/>
          </a:prstGeom>
          <a:noFill/>
          <a:ln/>
        </p:spPr>
        <p:txBody>
          <a:bodyPr wrap="square" lIns="0" tIns="0" rIns="0" bIns="0" rtlCol="0" anchor="t"/>
          <a:lstStyle/>
          <a:p>
            <a:pPr rtl="1" algn="r" indent="0" marL="0">
              <a:buNone/>
            </a:pPr>
            <a:r>
              <a:rPr lang="ar-SA" altLang="en-US" sz="1600" b="1" dirty="0">
                <a:solidFill>
                  <a:schemeClr val="tx2"/>
                </a:solidFill>
              </a:rPr>
              <a:t>كل أمين صندوق في مركزه</a:t>
            </a:r>
            <a:endParaRPr lang="ar-SA" sz="1600" dirty="0"/>
          </a:p>
          <a:p>
            <a:pPr rtl="1" algn="r" indent="0" marL="0">
              <a:spcAft>
                <a:spcPts val="1000"/>
              </a:spcAft>
              <a:buNone/>
            </a:pPr>
            <a:r>
              <a:rPr lang="ar-SA" altLang="en-US" sz="1400" dirty="0">
                <a:solidFill>
                  <a:schemeClr val="tx1"/>
                </a:solidFill>
              </a:rPr>
              <a:t>عدة صناديق تبيع في الوقت نفسه دون أن تعرقل بعضها.</a:t>
            </a:r>
            <a:endParaRPr lang="ar-SA" sz="1600" dirty="0"/>
          </a:p>
          <a:p>
            <a:pPr rtl="1" algn="r" indent="0" marL="0">
              <a:buNone/>
            </a:pPr>
            <a:r>
              <a:rPr lang="ar-SA" altLang="en-US" sz="1600" b="1" dirty="0">
                <a:solidFill>
                  <a:schemeClr val="tx2"/>
                </a:solidFill>
              </a:rPr>
              <a:t>الباركود للسرعة</a:t>
            </a:r>
            <a:endParaRPr lang="ar-SA" sz="1600" dirty="0"/>
          </a:p>
          <a:p>
            <a:pPr rtl="1" algn="r" indent="0" marL="0">
              <a:spcAft>
                <a:spcPts val="1000"/>
              </a:spcAft>
              <a:buNone/>
            </a:pPr>
            <a:r>
              <a:rPr lang="ar-SA" altLang="en-US" sz="1400" dirty="0">
                <a:solidFill>
                  <a:schemeClr val="tx1"/>
                </a:solidFill>
              </a:rPr>
              <a:t>نمسح السلعة فيظهر السعر.</a:t>
            </a:r>
            <a:endParaRPr lang="ar-SA" sz="1600" dirty="0"/>
          </a:p>
          <a:p>
            <a:pPr rtl="1" algn="r" indent="0" marL="0">
              <a:buNone/>
            </a:pPr>
            <a:r>
              <a:rPr lang="ar-SA" altLang="en-US" sz="1600" b="1" dirty="0">
                <a:solidFill>
                  <a:schemeClr val="tx2"/>
                </a:solidFill>
              </a:rPr>
              <a:t>كل شيء يصل إلى المكان نفسه</a:t>
            </a:r>
            <a:endParaRPr lang="ar-SA" sz="1600" dirty="0"/>
          </a:p>
          <a:p>
            <a:pPr rtl="1" algn="r" indent="0" marL="0">
              <a:spcAft>
                <a:spcPts val="1000"/>
              </a:spcAft>
              <a:buNone/>
            </a:pPr>
            <a:r>
              <a:rPr lang="ar-SA" altLang="en-US" sz="1400" dirty="0">
                <a:solidFill>
                  <a:schemeClr val="tx1"/>
                </a:solidFill>
              </a:rPr>
              <a:t>ترون كل عملية بيع: الوقت، والزبون، وطريقة الدفع، وأمين الصندوق.</a:t>
            </a:r>
            <a:endParaRPr lang="ar-SA" sz="1600" dirty="0"/>
          </a:p>
        </p:txBody>
      </p:sp>
      <p:sp>
        <p:nvSpPr>
          <p:cNvPr id="25" name="Slide Number Placeholder 0"/>
          <p:cNvSpPr>
            <a:spLocks noGrp="1"/>
          </p:cNvSpPr>
          <p:nvPr>
            <p:ph type="sldNum" sz="quarter" idx="4294967295"/>
          </p:nvPr>
        </p:nvSpPr>
        <p:spPr>
          <a:xfrm>
            <a:off x="457200" y="4773168"/>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chemeClr val="accent5"/>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594360"/>
          </a:xfrm>
          <a:prstGeom prst="rect">
            <a:avLst/>
          </a:prstGeom>
          <a:noFill/>
          <a:ln/>
        </p:spPr>
        <p:txBody>
          <a:bodyPr wrap="square" lIns="0" tIns="0" rIns="0" bIns="0" rtlCol="0" anchor="ctr"/>
          <a:lstStyle/>
          <a:p>
            <a:pPr rtl="1" algn="ctr" indent="0" marL="0">
              <a:buNone/>
            </a:pPr>
            <a:r>
              <a:rPr lang="ar-SA" altLang="en-US" sz="2800" b="1" dirty="0">
                <a:solidFill>
                  <a:schemeClr val="tx2"/>
                </a:solidFill>
              </a:rPr>
              <a:t>متابعة المخزون مستودعاً بمستودع</a:t>
            </a:r>
            <a:endParaRPr lang="ar-SA" sz="2800" dirty="0"/>
          </a:p>
        </p:txBody>
      </p:sp>
      <p:sp>
        <p:nvSpPr>
          <p:cNvPr id="3" name="Points stock"/>
          <p:cNvSpPr txBox="1"/>
          <p:nvPr/>
        </p:nvSpPr>
        <p:spPr>
          <a:xfrm>
            <a:off x="5577840" y="1097280"/>
            <a:ext cx="3108960" cy="3474720"/>
          </a:xfrm>
          <a:prstGeom prst="rect">
            <a:avLst/>
          </a:prstGeom>
          <a:noFill/>
          <a:ln/>
        </p:spPr>
        <p:txBody>
          <a:bodyPr wrap="square" lIns="0" tIns="0" rIns="0" bIns="0" rtlCol="0" anchor="t"/>
          <a:lstStyle/>
          <a:p>
            <a:pPr rtl="1" algn="r" indent="0" marL="0">
              <a:buNone/>
            </a:pPr>
            <a:r>
              <a:rPr lang="ar-SA" altLang="en-US" sz="1600" b="1" dirty="0">
                <a:solidFill>
                  <a:schemeClr val="tx2"/>
                </a:solidFill>
              </a:rPr>
              <a:t>عدة مستودعات</a:t>
            </a:r>
            <a:endParaRPr lang="ar-SA" sz="1600" dirty="0"/>
          </a:p>
          <a:p>
            <a:pPr rtl="1" algn="r" indent="0" marL="0">
              <a:spcAft>
                <a:spcPts val="1000"/>
              </a:spcAft>
              <a:buNone/>
            </a:pPr>
            <a:r>
              <a:rPr lang="ar-SA" altLang="en-US" sz="1400" dirty="0">
                <a:solidFill>
                  <a:schemeClr val="tx1"/>
                </a:solidFill>
              </a:rPr>
              <a:t>يُتابَع المخزون على حدة للمحل ولكل مستودع.</a:t>
            </a:r>
            <a:endParaRPr lang="ar-SA" sz="1600" dirty="0"/>
          </a:p>
          <a:p>
            <a:pPr rtl="1" algn="r" indent="0" marL="0">
              <a:buNone/>
            </a:pPr>
            <a:r>
              <a:rPr lang="ar-SA" altLang="en-US" sz="1600" b="1" dirty="0">
                <a:solidFill>
                  <a:schemeClr val="tx2"/>
                </a:solidFill>
              </a:rPr>
              <a:t>التحويل بين المستودعات</a:t>
            </a:r>
            <a:endParaRPr lang="ar-SA" sz="1600" dirty="0"/>
          </a:p>
          <a:p>
            <a:pPr rtl="1" algn="r" indent="0" marL="0">
              <a:spcAft>
                <a:spcPts val="1000"/>
              </a:spcAft>
              <a:buNone/>
            </a:pPr>
            <a:r>
              <a:rPr lang="ar-SA" altLang="en-US" sz="1400" dirty="0">
                <a:solidFill>
                  <a:schemeClr val="tx1"/>
                </a:solidFill>
              </a:rPr>
              <a:t>تنقلون السلع من مستودع إلى آخر، والبرنامج يسجّل ذلك.</a:t>
            </a:r>
            <a:endParaRPr lang="ar-SA" sz="1600" dirty="0"/>
          </a:p>
          <a:p>
            <a:pPr rtl="1" algn="r" indent="0" marL="0">
              <a:buNone/>
            </a:pPr>
            <a:r>
              <a:rPr lang="ar-SA" altLang="en-US" sz="1600" b="1" dirty="0">
                <a:solidFill>
                  <a:schemeClr val="tx2"/>
                </a:solidFill>
              </a:rPr>
              <a:t>تنبيهات المخزون</a:t>
            </a:r>
            <a:endParaRPr lang="ar-SA" sz="1600" dirty="0"/>
          </a:p>
          <a:p>
            <a:pPr rtl="1" algn="r" indent="0" marL="0">
              <a:spcAft>
                <a:spcPts val="1000"/>
              </a:spcAft>
              <a:buNone/>
            </a:pPr>
            <a:r>
              <a:rPr lang="ar-SA" altLang="en-US" sz="1400" dirty="0">
                <a:solidFill>
                  <a:schemeClr val="tx1"/>
                </a:solidFill>
              </a:rPr>
              <a:t>ينبّهكم البرنامج إلى السلع التي بدأت تنفد.</a:t>
            </a:r>
            <a:endParaRPr lang="ar-SA" sz="1600" dirty="0"/>
          </a:p>
        </p:txBody>
      </p:sp>
      <p:sp>
        <p:nvSpPr>
          <p:cNvPr id="4" name="Écran des entrepôts cadre"/>
          <p:cNvSpPr/>
          <p:nvPr/>
        </p:nvSpPr>
        <p:spPr>
          <a:xfrm>
            <a:off x="438912" y="1042416"/>
            <a:ext cx="4773168" cy="2894838"/>
          </a:xfrm>
          <a:prstGeom prst="roundRect">
            <a:avLst>
              <a:gd name="adj" fmla="val 2527"/>
            </a:avLst>
          </a:prstGeom>
          <a:solidFill>
            <a:schemeClr val="bg1"/>
          </a:solidFill>
          <a:ln w="9525">
            <a:solidFill>
              <a:schemeClr val="accent6"/>
            </a:solidFill>
            <a:prstDash val="solid"/>
          </a:ln>
          <a:effectLst>
            <a:outerShdw sx="100000" sy="100000" kx="0" ky="0" algn="bl" rotWithShape="0" blurRad="101600" dist="38100" dir="5400000">
              <a:srgbClr val="0E1B33">
                <a:alpha val="18000"/>
              </a:srgbClr>
            </a:outerShdw>
          </a:effectLst>
        </p:spPr>
      </p:sp>
      <p:pic>
        <p:nvPicPr>
          <p:cNvPr id="5" name="Écran des entrepôts" descr="شاشة المستودعات">    </p:cNvPr>
          <p:cNvPicPr>
            <a:picLocks noChangeAspect="1"/>
          </p:cNvPicPr>
          <p:nvPr/>
        </p:nvPicPr>
        <p:blipFill>
          <a:blip r:embed="rId1"/>
          <a:stretch>
            <a:fillRect/>
          </a:stretch>
        </p:blipFill>
        <p:spPr>
          <a:xfrm>
            <a:off x="493776" y="1097280"/>
            <a:ext cx="4663440" cy="2785110"/>
          </a:xfrm>
          <a:prstGeom prst="rect">
            <a:avLst/>
          </a:prstGeom>
        </p:spPr>
      </p:pic>
      <p:sp>
        <p:nvSpPr>
          <p:cNvPr id="6" name="Légende"/>
          <p:cNvSpPr txBox="1"/>
          <p:nvPr/>
        </p:nvSpPr>
        <p:spPr>
          <a:xfrm>
            <a:off x="457200" y="4005072"/>
            <a:ext cx="4754880" cy="228600"/>
          </a:xfrm>
          <a:prstGeom prst="rect">
            <a:avLst/>
          </a:prstGeom>
          <a:noFill/>
          <a:ln/>
        </p:spPr>
        <p:txBody>
          <a:bodyPr wrap="square" lIns="0" tIns="0" rIns="0" bIns="0" rtlCol="0" anchor="ctr"/>
          <a:lstStyle/>
          <a:p>
            <a:pPr rtl="1" algn="r" indent="0" marL="0">
              <a:buNone/>
            </a:pPr>
            <a:r>
              <a:rPr lang="ar-SA" altLang="en-US" sz="1000" i="1" dirty="0">
                <a:solidFill>
                  <a:schemeClr val="accent5"/>
                </a:solidFill>
              </a:rPr>
              <a:t>شاشة المستودعات والتحويلات · لقطة حقيقية، بيانات تجريبية</a:t>
            </a:r>
            <a:endParaRPr lang="ar-SA" sz="1000" dirty="0"/>
          </a:p>
        </p:txBody>
      </p:sp>
      <p:sp>
        <p:nvSpPr>
          <p:cNvPr id="25" name="Slide Number Placeholder 0"/>
          <p:cNvSpPr>
            <a:spLocks noGrp="1"/>
          </p:cNvSpPr>
          <p:nvPr>
            <p:ph type="sldNum" sz="quarter" idx="4294967295"/>
          </p:nvPr>
        </p:nvSpPr>
        <p:spPr>
          <a:xfrm>
            <a:off x="457200" y="4773168"/>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chemeClr val="accent5"/>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594360"/>
          </a:xfrm>
          <a:prstGeom prst="rect">
            <a:avLst/>
          </a:prstGeom>
          <a:noFill/>
          <a:ln/>
        </p:spPr>
        <p:txBody>
          <a:bodyPr wrap="square" lIns="0" tIns="0" rIns="0" bIns="0" rtlCol="0" anchor="ctr"/>
          <a:lstStyle/>
          <a:p>
            <a:pPr rtl="1" algn="ctr" indent="0" marL="0">
              <a:buNone/>
            </a:pPr>
            <a:r>
              <a:rPr lang="ar-SA" altLang="en-US" sz="2800" b="1" dirty="0">
                <a:solidFill>
                  <a:schemeClr val="tx2"/>
                </a:solidFill>
              </a:rPr>
              <a:t>التحصيل، وعروض الأسعار، والفوترة</a:t>
            </a:r>
            <a:endParaRPr lang="ar-SA" sz="2800" dirty="0"/>
          </a:p>
        </p:txBody>
      </p:sp>
      <p:sp>
        <p:nvSpPr>
          <p:cNvPr id="3" name="Écran de la caisse cadre"/>
          <p:cNvSpPr/>
          <p:nvPr/>
        </p:nvSpPr>
        <p:spPr>
          <a:xfrm>
            <a:off x="4645152" y="1042416"/>
            <a:ext cx="4041648" cy="2457958"/>
          </a:xfrm>
          <a:prstGeom prst="roundRect">
            <a:avLst>
              <a:gd name="adj" fmla="val 2976"/>
            </a:avLst>
          </a:prstGeom>
          <a:solidFill>
            <a:schemeClr val="bg1"/>
          </a:solidFill>
          <a:ln w="9525">
            <a:solidFill>
              <a:schemeClr val="accent6"/>
            </a:solidFill>
            <a:prstDash val="solid"/>
          </a:ln>
          <a:effectLst>
            <a:outerShdw sx="100000" sy="100000" kx="0" ky="0" algn="bl" rotWithShape="0" blurRad="101600" dist="38100" dir="5400000">
              <a:srgbClr val="0E1B33">
                <a:alpha val="18000"/>
              </a:srgbClr>
            </a:outerShdw>
          </a:effectLst>
        </p:spPr>
      </p:sp>
      <p:pic>
        <p:nvPicPr>
          <p:cNvPr id="4" name="Écran de la caisse" descr="شاشة الصندوق">    </p:cNvPr>
          <p:cNvPicPr>
            <a:picLocks noChangeAspect="1"/>
          </p:cNvPicPr>
          <p:nvPr/>
        </p:nvPicPr>
        <p:blipFill>
          <a:blip r:embed="rId1"/>
          <a:stretch>
            <a:fillRect/>
          </a:stretch>
        </p:blipFill>
        <p:spPr>
          <a:xfrm>
            <a:off x="4700016" y="1097280"/>
            <a:ext cx="3931920" cy="2348230"/>
          </a:xfrm>
          <a:prstGeom prst="rect">
            <a:avLst/>
          </a:prstGeom>
        </p:spPr>
      </p:pic>
      <p:sp>
        <p:nvSpPr>
          <p:cNvPr id="5" name="Légende"/>
          <p:cNvSpPr txBox="1"/>
          <p:nvPr/>
        </p:nvSpPr>
        <p:spPr>
          <a:xfrm>
            <a:off x="4663440" y="3547872"/>
            <a:ext cx="4023360" cy="228600"/>
          </a:xfrm>
          <a:prstGeom prst="rect">
            <a:avLst/>
          </a:prstGeom>
          <a:noFill/>
          <a:ln/>
        </p:spPr>
        <p:txBody>
          <a:bodyPr wrap="square" lIns="0" tIns="0" rIns="0" bIns="0" rtlCol="0" anchor="ctr"/>
          <a:lstStyle/>
          <a:p>
            <a:pPr rtl="1" algn="r" indent="0" marL="0">
              <a:buNone/>
            </a:pPr>
            <a:r>
              <a:rPr lang="ar-SA" altLang="en-US" sz="1000" i="1" dirty="0">
                <a:solidFill>
                  <a:schemeClr val="accent5"/>
                </a:solidFill>
              </a:rPr>
              <a:t>شاشة الصندوق · لقطة حقيقية، بيانات تجريبية</a:t>
            </a:r>
            <a:endParaRPr lang="ar-SA" sz="1000" dirty="0"/>
          </a:p>
        </p:txBody>
      </p:sp>
      <p:sp>
        <p:nvSpPr>
          <p:cNvPr id="6" name="Titre paiements"/>
          <p:cNvSpPr txBox="1"/>
          <p:nvPr/>
        </p:nvSpPr>
        <p:spPr>
          <a:xfrm>
            <a:off x="457200" y="1097280"/>
            <a:ext cx="3840480" cy="320040"/>
          </a:xfrm>
          <a:prstGeom prst="rect">
            <a:avLst/>
          </a:prstGeom>
          <a:noFill/>
          <a:ln/>
        </p:spPr>
        <p:txBody>
          <a:bodyPr wrap="square" lIns="0" tIns="0" rIns="0" bIns="0" rtlCol="0" anchor="ctr"/>
          <a:lstStyle/>
          <a:p>
            <a:pPr rtl="1" algn="r" indent="0" marL="0">
              <a:buNone/>
            </a:pPr>
            <a:r>
              <a:rPr lang="ar-SA" altLang="en-US" sz="1600" b="1" dirty="0">
                <a:solidFill>
                  <a:schemeClr val="tx2"/>
                </a:solidFill>
              </a:rPr>
              <a:t>كل وسائل الدفع في صندوق واحد</a:t>
            </a:r>
            <a:endParaRPr lang="ar-SA" sz="1600" dirty="0"/>
          </a:p>
        </p:txBody>
      </p:sp>
      <p:sp>
        <p:nvSpPr>
          <p:cNvPr id="7" name="Paiement Espèces"/>
          <p:cNvSpPr/>
          <p:nvPr/>
        </p:nvSpPr>
        <p:spPr>
          <a:xfrm>
            <a:off x="2487168" y="1536192"/>
            <a:ext cx="1810512" cy="457200"/>
          </a:xfrm>
          <a:prstGeom prst="roundRect">
            <a:avLst>
              <a:gd name="adj" fmla="val 24000"/>
            </a:avLst>
          </a:prstGeom>
          <a:solidFill>
            <a:schemeClr val="bg2"/>
          </a:solidFill>
          <a:ln w="12700">
            <a:solidFill>
              <a:schemeClr val="bg2"/>
            </a:solidFill>
            <a:prstDash val="solid"/>
          </a:ln>
        </p:spPr>
      </p:sp>
      <p:sp>
        <p:nvSpPr>
          <p:cNvPr id="8" name="Espèces"/>
          <p:cNvSpPr txBox="1"/>
          <p:nvPr/>
        </p:nvSpPr>
        <p:spPr>
          <a:xfrm>
            <a:off x="2487168" y="1536192"/>
            <a:ext cx="1810512" cy="457200"/>
          </a:xfrm>
          <a:prstGeom prst="rect">
            <a:avLst/>
          </a:prstGeom>
          <a:noFill/>
          <a:ln/>
        </p:spPr>
        <p:txBody>
          <a:bodyPr wrap="square" lIns="0" tIns="0" rIns="0" bIns="0" rtlCol="0" anchor="ctr"/>
          <a:lstStyle/>
          <a:p>
            <a:pPr rtl="1" algn="ctr" indent="0" marL="0">
              <a:buNone/>
            </a:pPr>
            <a:r>
              <a:rPr lang="ar-SA" altLang="en-US" sz="1400" b="1" dirty="0">
                <a:solidFill>
                  <a:schemeClr val="tx2"/>
                </a:solidFill>
              </a:rPr>
              <a:t>نقداً</a:t>
            </a:r>
            <a:endParaRPr lang="ar-SA" sz="1400" dirty="0"/>
          </a:p>
        </p:txBody>
      </p:sp>
      <p:sp>
        <p:nvSpPr>
          <p:cNvPr id="9" name="Paiement Bankily"/>
          <p:cNvSpPr/>
          <p:nvPr/>
        </p:nvSpPr>
        <p:spPr>
          <a:xfrm>
            <a:off x="548640" y="1536192"/>
            <a:ext cx="1810512" cy="457200"/>
          </a:xfrm>
          <a:prstGeom prst="roundRect">
            <a:avLst>
              <a:gd name="adj" fmla="val 24000"/>
            </a:avLst>
          </a:prstGeom>
          <a:solidFill>
            <a:schemeClr val="bg2"/>
          </a:solidFill>
          <a:ln w="12700">
            <a:solidFill>
              <a:schemeClr val="bg2"/>
            </a:solidFill>
            <a:prstDash val="solid"/>
          </a:ln>
        </p:spPr>
      </p:sp>
      <p:sp>
        <p:nvSpPr>
          <p:cNvPr id="10" name="Bankily"/>
          <p:cNvSpPr txBox="1"/>
          <p:nvPr/>
        </p:nvSpPr>
        <p:spPr>
          <a:xfrm>
            <a:off x="548640" y="1536192"/>
            <a:ext cx="1810512" cy="457200"/>
          </a:xfrm>
          <a:prstGeom prst="rect">
            <a:avLst/>
          </a:prstGeom>
          <a:noFill/>
          <a:ln/>
        </p:spPr>
        <p:txBody>
          <a:bodyPr wrap="square" lIns="0" tIns="0" rIns="0" bIns="0" rtlCol="0" anchor="ctr"/>
          <a:lstStyle/>
          <a:p>
            <a:pPr rtl="1" algn="ctr" indent="0" marL="0">
              <a:buNone/>
            </a:pPr>
            <a:r>
              <a:rPr lang="ar-SA" altLang="en-US" sz="1400" b="1" dirty="0">
                <a:solidFill>
                  <a:schemeClr val="tx2"/>
                </a:solidFill>
              </a:rPr>
              <a:t>بنكيلي</a:t>
            </a:r>
            <a:endParaRPr lang="ar-SA" sz="1400" dirty="0"/>
          </a:p>
        </p:txBody>
      </p:sp>
      <p:sp>
        <p:nvSpPr>
          <p:cNvPr id="11" name="Paiement Sedad"/>
          <p:cNvSpPr/>
          <p:nvPr/>
        </p:nvSpPr>
        <p:spPr>
          <a:xfrm>
            <a:off x="2487168" y="2103120"/>
            <a:ext cx="1810512" cy="457200"/>
          </a:xfrm>
          <a:prstGeom prst="roundRect">
            <a:avLst>
              <a:gd name="adj" fmla="val 24000"/>
            </a:avLst>
          </a:prstGeom>
          <a:solidFill>
            <a:schemeClr val="bg2"/>
          </a:solidFill>
          <a:ln w="12700">
            <a:solidFill>
              <a:schemeClr val="bg2"/>
            </a:solidFill>
            <a:prstDash val="solid"/>
          </a:ln>
        </p:spPr>
      </p:sp>
      <p:sp>
        <p:nvSpPr>
          <p:cNvPr id="12" name="Sedad"/>
          <p:cNvSpPr txBox="1"/>
          <p:nvPr/>
        </p:nvSpPr>
        <p:spPr>
          <a:xfrm>
            <a:off x="2487168" y="2103120"/>
            <a:ext cx="1810512" cy="457200"/>
          </a:xfrm>
          <a:prstGeom prst="rect">
            <a:avLst/>
          </a:prstGeom>
          <a:noFill/>
          <a:ln/>
        </p:spPr>
        <p:txBody>
          <a:bodyPr wrap="square" lIns="0" tIns="0" rIns="0" bIns="0" rtlCol="0" anchor="ctr"/>
          <a:lstStyle/>
          <a:p>
            <a:pPr rtl="1" algn="ctr" indent="0" marL="0">
              <a:buNone/>
            </a:pPr>
            <a:r>
              <a:rPr lang="ar-SA" altLang="en-US" sz="1400" b="1" dirty="0">
                <a:solidFill>
                  <a:schemeClr val="tx2"/>
                </a:solidFill>
              </a:rPr>
              <a:t>سداد</a:t>
            </a:r>
            <a:endParaRPr lang="ar-SA" sz="1400" dirty="0"/>
          </a:p>
        </p:txBody>
      </p:sp>
      <p:sp>
        <p:nvSpPr>
          <p:cNvPr id="13" name="Paiement Masrivi"/>
          <p:cNvSpPr/>
          <p:nvPr/>
        </p:nvSpPr>
        <p:spPr>
          <a:xfrm>
            <a:off x="548640" y="2103120"/>
            <a:ext cx="1810512" cy="457200"/>
          </a:xfrm>
          <a:prstGeom prst="roundRect">
            <a:avLst>
              <a:gd name="adj" fmla="val 24000"/>
            </a:avLst>
          </a:prstGeom>
          <a:solidFill>
            <a:schemeClr val="bg2"/>
          </a:solidFill>
          <a:ln w="12700">
            <a:solidFill>
              <a:schemeClr val="bg2"/>
            </a:solidFill>
            <a:prstDash val="solid"/>
          </a:ln>
        </p:spPr>
      </p:sp>
      <p:sp>
        <p:nvSpPr>
          <p:cNvPr id="14" name="Masrivi"/>
          <p:cNvSpPr txBox="1"/>
          <p:nvPr/>
        </p:nvSpPr>
        <p:spPr>
          <a:xfrm>
            <a:off x="548640" y="2103120"/>
            <a:ext cx="1810512" cy="457200"/>
          </a:xfrm>
          <a:prstGeom prst="rect">
            <a:avLst/>
          </a:prstGeom>
          <a:noFill/>
          <a:ln/>
        </p:spPr>
        <p:txBody>
          <a:bodyPr wrap="square" lIns="0" tIns="0" rIns="0" bIns="0" rtlCol="0" anchor="ctr"/>
          <a:lstStyle/>
          <a:p>
            <a:pPr rtl="1" algn="ctr" indent="0" marL="0">
              <a:buNone/>
            </a:pPr>
            <a:r>
              <a:rPr lang="ar-SA" altLang="en-US" sz="1400" b="1" dirty="0">
                <a:solidFill>
                  <a:schemeClr val="tx2"/>
                </a:solidFill>
              </a:rPr>
              <a:t>مصرفي</a:t>
            </a:r>
            <a:endParaRPr lang="ar-SA" sz="1400" dirty="0"/>
          </a:p>
        </p:txBody>
      </p:sp>
      <p:sp>
        <p:nvSpPr>
          <p:cNvPr id="15" name="Points caisse"/>
          <p:cNvSpPr txBox="1"/>
          <p:nvPr/>
        </p:nvSpPr>
        <p:spPr>
          <a:xfrm>
            <a:off x="457200" y="2816352"/>
            <a:ext cx="3840480" cy="1737360"/>
          </a:xfrm>
          <a:prstGeom prst="rect">
            <a:avLst/>
          </a:prstGeom>
          <a:noFill/>
          <a:ln/>
        </p:spPr>
        <p:txBody>
          <a:bodyPr wrap="square" lIns="0" tIns="0" rIns="0" bIns="0" rtlCol="0" anchor="t"/>
          <a:lstStyle/>
          <a:p>
            <a:pPr rtl="1" algn="r" indent="0" marL="0">
              <a:buNone/>
            </a:pPr>
            <a:r>
              <a:rPr lang="ar-SA" altLang="en-US" sz="1600" b="1" dirty="0">
                <a:solidFill>
                  <a:schemeClr val="tx2"/>
                </a:solidFill>
              </a:rPr>
              <a:t>عروض الأسعار وفواتير الزبائن</a:t>
            </a:r>
            <a:endParaRPr lang="ar-SA" sz="1600" dirty="0"/>
          </a:p>
          <a:p>
            <a:pPr rtl="1" algn="r" indent="0" marL="0">
              <a:spcAft>
                <a:spcPts val="1000"/>
              </a:spcAft>
              <a:buNone/>
            </a:pPr>
            <a:r>
              <a:rPr lang="ar-SA" altLang="en-US" sz="1400" dirty="0">
                <a:solidFill>
                  <a:schemeClr val="tx1"/>
                </a:solidFill>
              </a:rPr>
              <a:t>تُعدّون عرض السعر ثم الفاتورة مباشرة من البرنامج.</a:t>
            </a:r>
            <a:endParaRPr lang="ar-SA" sz="1600" dirty="0"/>
          </a:p>
          <a:p>
            <a:pPr rtl="1" algn="r" indent="0" marL="0">
              <a:buNone/>
            </a:pPr>
            <a:r>
              <a:rPr lang="ar-SA" altLang="en-US" sz="1600" b="1" dirty="0">
                <a:solidFill>
                  <a:schemeClr val="tx2"/>
                </a:solidFill>
              </a:rPr>
              <a:t>متابعة المصاريف</a:t>
            </a:r>
            <a:endParaRPr lang="ar-SA" sz="1600" dirty="0"/>
          </a:p>
          <a:p>
            <a:pPr rtl="1" algn="r" indent="0" marL="0">
              <a:spcAft>
                <a:spcPts val="1000"/>
              </a:spcAft>
              <a:buNone/>
            </a:pPr>
            <a:r>
              <a:rPr lang="ar-SA" altLang="en-US" sz="1400" dirty="0">
                <a:solidFill>
                  <a:schemeClr val="tx1"/>
                </a:solidFill>
              </a:rPr>
              <a:t>تُسجَّل مصاريف المحل على حدة لمعرفة النتيجة الحقيقية.</a:t>
            </a:r>
            <a:endParaRPr lang="ar-SA" sz="1600" dirty="0"/>
          </a:p>
        </p:txBody>
      </p:sp>
      <p:sp>
        <p:nvSpPr>
          <p:cNvPr id="25" name="Slide Number Placeholder 0"/>
          <p:cNvSpPr>
            <a:spLocks noGrp="1"/>
          </p:cNvSpPr>
          <p:nvPr>
            <p:ph type="sldNum" sz="quarter" idx="4294967295"/>
          </p:nvPr>
        </p:nvSpPr>
        <p:spPr>
          <a:xfrm>
            <a:off x="457200" y="4773168"/>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chemeClr val="accent5"/>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594360"/>
          </a:xfrm>
          <a:prstGeom prst="rect">
            <a:avLst/>
          </a:prstGeom>
          <a:noFill/>
          <a:ln/>
        </p:spPr>
        <p:txBody>
          <a:bodyPr wrap="square" lIns="0" tIns="0" rIns="0" bIns="0" rtlCol="0" anchor="ctr"/>
          <a:lstStyle/>
          <a:p>
            <a:pPr rtl="1" algn="ctr" indent="0" marL="0">
              <a:buNone/>
            </a:pPr>
            <a:r>
              <a:rPr lang="ar-SA" altLang="en-US" sz="2800" b="1" dirty="0">
                <a:solidFill>
                  <a:schemeClr val="tx2"/>
                </a:solidFill>
              </a:rPr>
              <a:t>المحاسبة والزكاة جاهزتان</a:t>
            </a:r>
            <a:endParaRPr lang="ar-SA" sz="2800" dirty="0"/>
          </a:p>
        </p:txBody>
      </p:sp>
      <p:sp>
        <p:nvSpPr>
          <p:cNvPr id="3" name="Points comptabilité"/>
          <p:cNvSpPr txBox="1"/>
          <p:nvPr/>
        </p:nvSpPr>
        <p:spPr>
          <a:xfrm>
            <a:off x="5577840" y="1097280"/>
            <a:ext cx="3108960" cy="3474720"/>
          </a:xfrm>
          <a:prstGeom prst="rect">
            <a:avLst/>
          </a:prstGeom>
          <a:noFill/>
          <a:ln/>
        </p:spPr>
        <p:txBody>
          <a:bodyPr wrap="square" lIns="0" tIns="0" rIns="0" bIns="0" rtlCol="0" anchor="t"/>
          <a:lstStyle/>
          <a:p>
            <a:pPr rtl="1" algn="r" indent="0" marL="0">
              <a:buNone/>
            </a:pPr>
            <a:r>
              <a:rPr lang="ar-SA" altLang="en-US" sz="1600" b="1" dirty="0">
                <a:solidFill>
                  <a:schemeClr val="tx2"/>
                </a:solidFill>
              </a:rPr>
              <a:t>المحاسبة تمتلئ مع كل بيع</a:t>
            </a:r>
            <a:endParaRPr lang="ar-SA" sz="1600" dirty="0"/>
          </a:p>
          <a:p>
            <a:pPr rtl="1" algn="r" indent="0" marL="0">
              <a:spcAft>
                <a:spcPts val="1000"/>
              </a:spcAft>
              <a:buNone/>
            </a:pPr>
            <a:r>
              <a:rPr lang="ar-SA" altLang="en-US" sz="1400" dirty="0">
                <a:solidFill>
                  <a:schemeClr val="tx1"/>
                </a:solidFill>
              </a:rPr>
              <a:t>اليوميات والميزان والميزانية يُنتجها البرنامج انطلاقاً مما أُدخل.</a:t>
            </a:r>
            <a:endParaRPr lang="ar-SA" sz="1600" dirty="0"/>
          </a:p>
          <a:p>
            <a:pPr rtl="1" algn="r" indent="0" marL="0">
              <a:buNone/>
            </a:pPr>
            <a:r>
              <a:rPr lang="ar-SA" altLang="en-US" sz="1600" b="1" dirty="0">
                <a:solidFill>
                  <a:schemeClr val="tx2"/>
                </a:solidFill>
              </a:rPr>
              <a:t>حساب الزكاة</a:t>
            </a:r>
            <a:endParaRPr lang="ar-SA" sz="1600" dirty="0"/>
          </a:p>
          <a:p>
            <a:pPr rtl="1" algn="r" indent="0" marL="0">
              <a:spcAft>
                <a:spcPts val="1000"/>
              </a:spcAft>
              <a:buNone/>
            </a:pPr>
            <a:r>
              <a:rPr lang="ar-SA" altLang="en-US" sz="1400" dirty="0">
                <a:solidFill>
                  <a:schemeClr val="tx1"/>
                </a:solidFill>
              </a:rPr>
              <a:t>يُعدّ محاسب برو الحساب انطلاقاً من بياناتكم.</a:t>
            </a:r>
            <a:endParaRPr lang="ar-SA" sz="1600" dirty="0"/>
          </a:p>
          <a:p>
            <a:pPr rtl="1" algn="r" indent="0" marL="0">
              <a:buNone/>
            </a:pPr>
            <a:r>
              <a:rPr lang="ar-SA" altLang="en-US" sz="1600" b="1" dirty="0">
                <a:solidFill>
                  <a:schemeClr val="tx2"/>
                </a:solidFill>
              </a:rPr>
              <a:t>تقارير واضحة</a:t>
            </a:r>
            <a:endParaRPr lang="ar-SA" sz="1600" dirty="0"/>
          </a:p>
          <a:p>
            <a:pPr rtl="1" algn="r" indent="0" marL="0">
              <a:spcAft>
                <a:spcPts val="1000"/>
              </a:spcAft>
              <a:buNone/>
            </a:pPr>
            <a:r>
              <a:rPr lang="ar-SA" altLang="en-US" sz="1400" dirty="0">
                <a:solidFill>
                  <a:schemeClr val="tx1"/>
                </a:solidFill>
              </a:rPr>
              <a:t>تتابعون نشاطكم دون إعادة الحسابات يدوياً.</a:t>
            </a:r>
            <a:endParaRPr lang="ar-SA" sz="1600" dirty="0"/>
          </a:p>
        </p:txBody>
      </p:sp>
      <p:sp>
        <p:nvSpPr>
          <p:cNvPr id="4" name="Écran de la Zakât cadre"/>
          <p:cNvSpPr/>
          <p:nvPr/>
        </p:nvSpPr>
        <p:spPr>
          <a:xfrm>
            <a:off x="438912" y="1042416"/>
            <a:ext cx="4773168" cy="2894838"/>
          </a:xfrm>
          <a:prstGeom prst="roundRect">
            <a:avLst>
              <a:gd name="adj" fmla="val 2527"/>
            </a:avLst>
          </a:prstGeom>
          <a:solidFill>
            <a:schemeClr val="bg1"/>
          </a:solidFill>
          <a:ln w="9525">
            <a:solidFill>
              <a:schemeClr val="accent6"/>
            </a:solidFill>
            <a:prstDash val="solid"/>
          </a:ln>
          <a:effectLst>
            <a:outerShdw sx="100000" sy="100000" kx="0" ky="0" algn="bl" rotWithShape="0" blurRad="101600" dist="38100" dir="5400000">
              <a:srgbClr val="0E1B33">
                <a:alpha val="18000"/>
              </a:srgbClr>
            </a:outerShdw>
          </a:effectLst>
        </p:spPr>
      </p:sp>
      <p:pic>
        <p:nvPicPr>
          <p:cNvPr id="5" name="Écran de la Zakât" descr="شاشة الزكاة">    </p:cNvPr>
          <p:cNvPicPr>
            <a:picLocks noChangeAspect="1"/>
          </p:cNvPicPr>
          <p:nvPr/>
        </p:nvPicPr>
        <p:blipFill>
          <a:blip r:embed="rId1"/>
          <a:stretch>
            <a:fillRect/>
          </a:stretch>
        </p:blipFill>
        <p:spPr>
          <a:xfrm>
            <a:off x="493776" y="1097280"/>
            <a:ext cx="4663440" cy="2785110"/>
          </a:xfrm>
          <a:prstGeom prst="rect">
            <a:avLst/>
          </a:prstGeom>
        </p:spPr>
      </p:pic>
      <p:sp>
        <p:nvSpPr>
          <p:cNvPr id="6" name="Légende"/>
          <p:cNvSpPr txBox="1"/>
          <p:nvPr/>
        </p:nvSpPr>
        <p:spPr>
          <a:xfrm>
            <a:off x="457200" y="4005072"/>
            <a:ext cx="4754880" cy="228600"/>
          </a:xfrm>
          <a:prstGeom prst="rect">
            <a:avLst/>
          </a:prstGeom>
          <a:noFill/>
          <a:ln/>
        </p:spPr>
        <p:txBody>
          <a:bodyPr wrap="square" lIns="0" tIns="0" rIns="0" bIns="0" rtlCol="0" anchor="ctr"/>
          <a:lstStyle/>
          <a:p>
            <a:pPr rtl="1" algn="r" indent="0" marL="0">
              <a:buNone/>
            </a:pPr>
            <a:r>
              <a:rPr lang="ar-SA" altLang="en-US" sz="1000" i="1" dirty="0">
                <a:solidFill>
                  <a:schemeClr val="accent5"/>
                </a:solidFill>
              </a:rPr>
              <a:t>شاشة الزكاة · لقطة حقيقية، بيانات تجريبية</a:t>
            </a:r>
            <a:endParaRPr lang="ar-SA" sz="1000" dirty="0"/>
          </a:p>
        </p:txBody>
      </p:sp>
      <p:sp>
        <p:nvSpPr>
          <p:cNvPr id="25" name="Slide Number Placeholder 0"/>
          <p:cNvSpPr>
            <a:spLocks noGrp="1"/>
          </p:cNvSpPr>
          <p:nvPr>
            <p:ph type="sldNum" sz="quarter" idx="4294967295"/>
          </p:nvPr>
        </p:nvSpPr>
        <p:spPr>
          <a:xfrm>
            <a:off x="457200" y="4773168"/>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chemeClr val="accent5"/>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594360"/>
          </a:xfrm>
          <a:prstGeom prst="rect">
            <a:avLst/>
          </a:prstGeom>
          <a:noFill/>
          <a:ln/>
        </p:spPr>
        <p:txBody>
          <a:bodyPr wrap="square" lIns="0" tIns="0" rIns="0" bIns="0" rtlCol="0" anchor="ctr"/>
          <a:lstStyle/>
          <a:p>
            <a:pPr rtl="1" algn="ctr" indent="0" marL="0">
              <a:buNone/>
            </a:pPr>
            <a:r>
              <a:rPr lang="ar-SA" altLang="en-US" sz="2800" b="1" dirty="0">
                <a:solidFill>
                  <a:schemeClr val="tx2"/>
                </a:solidFill>
              </a:rPr>
              <a:t>تبقى السيطرة بأيديكم</a:t>
            </a:r>
            <a:endParaRPr lang="ar-SA" sz="2800" dirty="0"/>
          </a:p>
        </p:txBody>
      </p:sp>
      <p:sp>
        <p:nvSpPr>
          <p:cNvPr id="3" name="Utilisateurs et rôles"/>
          <p:cNvSpPr/>
          <p:nvPr/>
        </p:nvSpPr>
        <p:spPr>
          <a:xfrm>
            <a:off x="4663440" y="1097280"/>
            <a:ext cx="4023360" cy="1554480"/>
          </a:xfrm>
          <a:prstGeom prst="roundRect">
            <a:avLst>
              <a:gd name="adj" fmla="val 7059"/>
            </a:avLst>
          </a:prstGeom>
          <a:solidFill>
            <a:schemeClr val="bg2"/>
          </a:solidFill>
          <a:ln w="12700">
            <a:solidFill>
              <a:schemeClr val="bg2"/>
            </a:solidFill>
            <a:prstDash val="solid"/>
          </a:ln>
        </p:spPr>
      </p:sp>
      <p:sp>
        <p:nvSpPr>
          <p:cNvPr id="4" name="Utilisateurs et rôles rond"/>
          <p:cNvSpPr/>
          <p:nvPr/>
        </p:nvSpPr>
        <p:spPr>
          <a:xfrm>
            <a:off x="7680960" y="1508760"/>
            <a:ext cx="731520" cy="731520"/>
          </a:xfrm>
          <a:prstGeom prst="ellipse">
            <a:avLst/>
          </a:prstGeom>
          <a:solidFill>
            <a:srgbClr val="F59E0B"/>
          </a:solidFill>
          <a:ln w="12700">
            <a:solidFill>
              <a:srgbClr val="F59E0B"/>
            </a:solidFill>
            <a:prstDash val="solid"/>
          </a:ln>
        </p:spPr>
      </p:sp>
      <p:pic>
        <p:nvPicPr>
          <p:cNvPr id="5" name="Utilisateurs et rôles icône" descr="preencoded.png">    </p:cNvPr>
          <p:cNvPicPr>
            <a:picLocks noChangeAspect="1"/>
          </p:cNvPicPr>
          <p:nvPr/>
        </p:nvPicPr>
        <p:blipFill>
          <a:blip r:embed="rId1"/>
          <a:stretch>
            <a:fillRect/>
          </a:stretch>
        </p:blipFill>
        <p:spPr>
          <a:xfrm>
            <a:off x="7871155" y="1698955"/>
            <a:ext cx="351130" cy="351130"/>
          </a:xfrm>
          <a:prstGeom prst="rect">
            <a:avLst/>
          </a:prstGeom>
        </p:spPr>
      </p:pic>
      <p:sp>
        <p:nvSpPr>
          <p:cNvPr id="6" name="Utilisateurs et rôles texte"/>
          <p:cNvSpPr txBox="1"/>
          <p:nvPr/>
        </p:nvSpPr>
        <p:spPr>
          <a:xfrm>
            <a:off x="4846320" y="1280160"/>
            <a:ext cx="2606040" cy="1188720"/>
          </a:xfrm>
          <a:prstGeom prst="rect">
            <a:avLst/>
          </a:prstGeom>
          <a:noFill/>
          <a:ln/>
        </p:spPr>
        <p:txBody>
          <a:bodyPr wrap="square" lIns="0" tIns="0" rIns="0" bIns="0" rtlCol="0" anchor="ctr"/>
          <a:lstStyle/>
          <a:p>
            <a:pPr rtl="1" algn="r" indent="0" marL="0">
              <a:buNone/>
            </a:pPr>
            <a:r>
              <a:rPr lang="ar-SA" altLang="en-US" sz="1700" b="1" dirty="0">
                <a:solidFill>
                  <a:schemeClr val="tx2"/>
                </a:solidFill>
              </a:rPr>
              <a:t>المستخدمون والصلاحيات</a:t>
            </a:r>
            <a:endParaRPr lang="ar-SA" sz="1700" dirty="0"/>
          </a:p>
          <a:p>
            <a:pPr rtl="1" algn="r" indent="0" marL="0">
              <a:buNone/>
            </a:pPr>
            <a:r>
              <a:rPr lang="ar-SA" altLang="en-US" sz="1400" dirty="0">
                <a:solidFill>
                  <a:schemeClr val="tx1"/>
                </a:solidFill>
              </a:rPr>
              <a:t>لكل موظف حسابه ودوره.</a:t>
            </a:r>
            <a:endParaRPr lang="ar-SA" sz="1700" dirty="0"/>
          </a:p>
        </p:txBody>
      </p:sp>
      <p:sp>
        <p:nvSpPr>
          <p:cNvPr id="7" name="Sauvegardes"/>
          <p:cNvSpPr/>
          <p:nvPr/>
        </p:nvSpPr>
        <p:spPr>
          <a:xfrm>
            <a:off x="457200" y="1097280"/>
            <a:ext cx="4023360" cy="1554480"/>
          </a:xfrm>
          <a:prstGeom prst="roundRect">
            <a:avLst>
              <a:gd name="adj" fmla="val 7059"/>
            </a:avLst>
          </a:prstGeom>
          <a:solidFill>
            <a:schemeClr val="bg2"/>
          </a:solidFill>
          <a:ln w="12700">
            <a:solidFill>
              <a:schemeClr val="bg2"/>
            </a:solidFill>
            <a:prstDash val="solid"/>
          </a:ln>
        </p:spPr>
      </p:sp>
      <p:sp>
        <p:nvSpPr>
          <p:cNvPr id="8" name="Sauvegardes rond"/>
          <p:cNvSpPr/>
          <p:nvPr/>
        </p:nvSpPr>
        <p:spPr>
          <a:xfrm>
            <a:off x="3474720" y="1508760"/>
            <a:ext cx="731520" cy="731520"/>
          </a:xfrm>
          <a:prstGeom prst="ellipse">
            <a:avLst/>
          </a:prstGeom>
          <a:solidFill>
            <a:srgbClr val="F59E0B"/>
          </a:solidFill>
          <a:ln w="12700">
            <a:solidFill>
              <a:srgbClr val="F59E0B"/>
            </a:solidFill>
            <a:prstDash val="solid"/>
          </a:ln>
        </p:spPr>
      </p:sp>
      <p:pic>
        <p:nvPicPr>
          <p:cNvPr id="9" name="Sauvegardes icône" descr="preencoded.png">    </p:cNvPr>
          <p:cNvPicPr>
            <a:picLocks noChangeAspect="1"/>
          </p:cNvPicPr>
          <p:nvPr/>
        </p:nvPicPr>
        <p:blipFill>
          <a:blip r:embed="rId2"/>
          <a:stretch>
            <a:fillRect/>
          </a:stretch>
        </p:blipFill>
        <p:spPr>
          <a:xfrm>
            <a:off x="3664915" y="1698955"/>
            <a:ext cx="351130" cy="351130"/>
          </a:xfrm>
          <a:prstGeom prst="rect">
            <a:avLst/>
          </a:prstGeom>
        </p:spPr>
      </p:pic>
      <p:sp>
        <p:nvSpPr>
          <p:cNvPr id="10" name="Sauvegardes texte"/>
          <p:cNvSpPr txBox="1"/>
          <p:nvPr/>
        </p:nvSpPr>
        <p:spPr>
          <a:xfrm>
            <a:off x="640080" y="1280160"/>
            <a:ext cx="2606040" cy="1188720"/>
          </a:xfrm>
          <a:prstGeom prst="rect">
            <a:avLst/>
          </a:prstGeom>
          <a:noFill/>
          <a:ln/>
        </p:spPr>
        <p:txBody>
          <a:bodyPr wrap="square" lIns="0" tIns="0" rIns="0" bIns="0" rtlCol="0" anchor="ctr"/>
          <a:lstStyle/>
          <a:p>
            <a:pPr rtl="1" algn="r" indent="0" marL="0">
              <a:buNone/>
            </a:pPr>
            <a:r>
              <a:rPr lang="ar-SA" altLang="en-US" sz="1700" b="1" dirty="0">
                <a:solidFill>
                  <a:schemeClr val="tx2"/>
                </a:solidFill>
              </a:rPr>
              <a:t>النسخ الاحتياطية</a:t>
            </a:r>
            <a:endParaRPr lang="ar-SA" sz="1700" dirty="0"/>
          </a:p>
          <a:p>
            <a:pPr rtl="1" algn="r" indent="0" marL="0">
              <a:buNone/>
            </a:pPr>
            <a:r>
              <a:rPr lang="ar-SA" altLang="en-US" sz="1400" dirty="0">
                <a:solidFill>
                  <a:schemeClr val="tx1"/>
                </a:solidFill>
              </a:rPr>
              <a:t>تُحفظ بياناتكم احتياطياً من داخل البرنامج.</a:t>
            </a:r>
            <a:endParaRPr lang="ar-SA" sz="1700" dirty="0"/>
          </a:p>
        </p:txBody>
      </p:sp>
      <p:sp>
        <p:nvSpPr>
          <p:cNvPr id="11" name="Clé réseau"/>
          <p:cNvSpPr/>
          <p:nvPr/>
        </p:nvSpPr>
        <p:spPr>
          <a:xfrm>
            <a:off x="4663440" y="2834640"/>
            <a:ext cx="4023360" cy="1554480"/>
          </a:xfrm>
          <a:prstGeom prst="roundRect">
            <a:avLst>
              <a:gd name="adj" fmla="val 7059"/>
            </a:avLst>
          </a:prstGeom>
          <a:solidFill>
            <a:schemeClr val="bg2"/>
          </a:solidFill>
          <a:ln w="12700">
            <a:solidFill>
              <a:schemeClr val="bg2"/>
            </a:solidFill>
            <a:prstDash val="solid"/>
          </a:ln>
        </p:spPr>
      </p:sp>
      <p:sp>
        <p:nvSpPr>
          <p:cNvPr id="12" name="Clé réseau rond"/>
          <p:cNvSpPr/>
          <p:nvPr/>
        </p:nvSpPr>
        <p:spPr>
          <a:xfrm>
            <a:off x="7680960" y="3246120"/>
            <a:ext cx="731520" cy="731520"/>
          </a:xfrm>
          <a:prstGeom prst="ellipse">
            <a:avLst/>
          </a:prstGeom>
          <a:solidFill>
            <a:srgbClr val="F59E0B"/>
          </a:solidFill>
          <a:ln w="12700">
            <a:solidFill>
              <a:srgbClr val="F59E0B"/>
            </a:solidFill>
            <a:prstDash val="solid"/>
          </a:ln>
        </p:spPr>
      </p:sp>
      <p:pic>
        <p:nvPicPr>
          <p:cNvPr id="13" name="Clé réseau icône" descr="preencoded.png">    </p:cNvPr>
          <p:cNvPicPr>
            <a:picLocks noChangeAspect="1"/>
          </p:cNvPicPr>
          <p:nvPr/>
        </p:nvPicPr>
        <p:blipFill>
          <a:blip r:embed="rId3"/>
          <a:stretch>
            <a:fillRect/>
          </a:stretch>
        </p:blipFill>
        <p:spPr>
          <a:xfrm>
            <a:off x="7871155" y="3436315"/>
            <a:ext cx="351130" cy="351130"/>
          </a:xfrm>
          <a:prstGeom prst="rect">
            <a:avLst/>
          </a:prstGeom>
        </p:spPr>
      </p:pic>
      <p:sp>
        <p:nvSpPr>
          <p:cNvPr id="14" name="Clé réseau texte"/>
          <p:cNvSpPr txBox="1"/>
          <p:nvPr/>
        </p:nvSpPr>
        <p:spPr>
          <a:xfrm>
            <a:off x="4846320" y="3017520"/>
            <a:ext cx="2606040" cy="1188720"/>
          </a:xfrm>
          <a:prstGeom prst="rect">
            <a:avLst/>
          </a:prstGeom>
          <a:noFill/>
          <a:ln/>
        </p:spPr>
        <p:txBody>
          <a:bodyPr wrap="square" lIns="0" tIns="0" rIns="0" bIns="0" rtlCol="0" anchor="ctr"/>
          <a:lstStyle/>
          <a:p>
            <a:pPr rtl="1" algn="r" indent="0" marL="0">
              <a:buNone/>
            </a:pPr>
            <a:r>
              <a:rPr lang="ar-SA" altLang="en-US" sz="1700" b="1" dirty="0">
                <a:solidFill>
                  <a:schemeClr val="tx2"/>
                </a:solidFill>
              </a:rPr>
              <a:t>مفتاح الشبكة</a:t>
            </a:r>
            <a:endParaRPr lang="ar-SA" sz="1700" dirty="0"/>
          </a:p>
          <a:p>
            <a:pPr rtl="1" algn="r" indent="0" marL="0">
              <a:buNone/>
            </a:pPr>
            <a:r>
              <a:rPr lang="ar-SA" altLang="en-US" sz="1400" dirty="0">
                <a:solidFill>
                  <a:schemeClr val="tx1"/>
                </a:solidFill>
              </a:rPr>
              <a:t>وحدها المراكز المرخّص لها تتصل بالخادم.</a:t>
            </a:r>
            <a:endParaRPr lang="ar-SA" sz="1700" dirty="0"/>
          </a:p>
        </p:txBody>
      </p:sp>
      <p:sp>
        <p:nvSpPr>
          <p:cNvPr id="15" name="Français et arabe"/>
          <p:cNvSpPr/>
          <p:nvPr/>
        </p:nvSpPr>
        <p:spPr>
          <a:xfrm>
            <a:off x="457200" y="2834640"/>
            <a:ext cx="4023360" cy="1554480"/>
          </a:xfrm>
          <a:prstGeom prst="roundRect">
            <a:avLst>
              <a:gd name="adj" fmla="val 7059"/>
            </a:avLst>
          </a:prstGeom>
          <a:solidFill>
            <a:schemeClr val="bg2"/>
          </a:solidFill>
          <a:ln w="12700">
            <a:solidFill>
              <a:schemeClr val="bg2"/>
            </a:solidFill>
            <a:prstDash val="solid"/>
          </a:ln>
        </p:spPr>
      </p:sp>
      <p:sp>
        <p:nvSpPr>
          <p:cNvPr id="16" name="Français et arabe rond"/>
          <p:cNvSpPr/>
          <p:nvPr/>
        </p:nvSpPr>
        <p:spPr>
          <a:xfrm>
            <a:off x="3474720" y="3246120"/>
            <a:ext cx="731520" cy="731520"/>
          </a:xfrm>
          <a:prstGeom prst="ellipse">
            <a:avLst/>
          </a:prstGeom>
          <a:solidFill>
            <a:srgbClr val="F59E0B"/>
          </a:solidFill>
          <a:ln w="12700">
            <a:solidFill>
              <a:srgbClr val="F59E0B"/>
            </a:solidFill>
            <a:prstDash val="solid"/>
          </a:ln>
        </p:spPr>
      </p:sp>
      <p:pic>
        <p:nvPicPr>
          <p:cNvPr id="17" name="Français et arabe icône" descr="preencoded.png">    </p:cNvPr>
          <p:cNvPicPr>
            <a:picLocks noChangeAspect="1"/>
          </p:cNvPicPr>
          <p:nvPr/>
        </p:nvPicPr>
        <p:blipFill>
          <a:blip r:embed="rId4"/>
          <a:stretch>
            <a:fillRect/>
          </a:stretch>
        </p:blipFill>
        <p:spPr>
          <a:xfrm>
            <a:off x="3664915" y="3436315"/>
            <a:ext cx="351130" cy="351130"/>
          </a:xfrm>
          <a:prstGeom prst="rect">
            <a:avLst/>
          </a:prstGeom>
        </p:spPr>
      </p:pic>
      <p:sp>
        <p:nvSpPr>
          <p:cNvPr id="18" name="Français et arabe texte"/>
          <p:cNvSpPr txBox="1"/>
          <p:nvPr/>
        </p:nvSpPr>
        <p:spPr>
          <a:xfrm>
            <a:off x="640080" y="3017520"/>
            <a:ext cx="2606040" cy="1188720"/>
          </a:xfrm>
          <a:prstGeom prst="rect">
            <a:avLst/>
          </a:prstGeom>
          <a:noFill/>
          <a:ln/>
        </p:spPr>
        <p:txBody>
          <a:bodyPr wrap="square" lIns="0" tIns="0" rIns="0" bIns="0" rtlCol="0" anchor="ctr"/>
          <a:lstStyle/>
          <a:p>
            <a:pPr rtl="1" algn="r" indent="0" marL="0">
              <a:buNone/>
            </a:pPr>
            <a:r>
              <a:rPr lang="ar-SA" altLang="en-US" sz="1700" b="1" dirty="0">
                <a:solidFill>
                  <a:schemeClr val="tx2"/>
                </a:solidFill>
              </a:rPr>
              <a:t>العربية والفرنسية</a:t>
            </a:r>
            <a:endParaRPr lang="ar-SA" sz="1700" dirty="0"/>
          </a:p>
          <a:p>
            <a:pPr rtl="1" algn="r" indent="0" marL="0">
              <a:buNone/>
            </a:pPr>
            <a:r>
              <a:rPr lang="ar-SA" altLang="en-US" sz="1400" dirty="0">
                <a:solidFill>
                  <a:schemeClr val="tx1"/>
                </a:solidFill>
              </a:rPr>
              <a:t>الواجهة متوفرة باللغتين.</a:t>
            </a:r>
            <a:endParaRPr lang="ar-SA" sz="1700" dirty="0"/>
          </a:p>
        </p:txBody>
      </p:sp>
      <p:sp>
        <p:nvSpPr>
          <p:cNvPr id="25" name="Slide Number Placeholder 0"/>
          <p:cNvSpPr>
            <a:spLocks noGrp="1"/>
          </p:cNvSpPr>
          <p:nvPr>
            <p:ph type="sldNum" sz="quarter" idx="4294967295"/>
          </p:nvPr>
        </p:nvSpPr>
        <p:spPr>
          <a:xfrm>
            <a:off x="457200" y="4773168"/>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chemeClr val="accent5"/>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594360"/>
          </a:xfrm>
          <a:prstGeom prst="rect">
            <a:avLst/>
          </a:prstGeom>
          <a:noFill/>
          <a:ln/>
        </p:spPr>
        <p:txBody>
          <a:bodyPr wrap="square" lIns="0" tIns="0" rIns="0" bIns="0" rtlCol="0" anchor="ctr"/>
          <a:lstStyle/>
          <a:p>
            <a:pPr rtl="1" algn="ctr" indent="0" marL="0">
              <a:buNone/>
            </a:pPr>
            <a:r>
              <a:rPr lang="ar-SA" altLang="en-US" sz="2800" b="1" dirty="0">
                <a:solidFill>
                  <a:schemeClr val="tx2"/>
                </a:solidFill>
              </a:rPr>
              <a:t>هل هو مناسب لكم؟</a:t>
            </a:r>
            <a:endParaRPr lang="ar-SA" sz="2800" dirty="0"/>
          </a:p>
        </p:txBody>
      </p:sp>
      <p:sp>
        <p:nvSpPr>
          <p:cNvPr id="3" name="Commerces avec plusieurs caisses"/>
          <p:cNvSpPr/>
          <p:nvPr/>
        </p:nvSpPr>
        <p:spPr>
          <a:xfrm>
            <a:off x="6071616" y="1097280"/>
            <a:ext cx="2615184" cy="2514600"/>
          </a:xfrm>
          <a:prstGeom prst="roundRect">
            <a:avLst>
              <a:gd name="adj" fmla="val 4364"/>
            </a:avLst>
          </a:prstGeom>
          <a:solidFill>
            <a:schemeClr val="bg2"/>
          </a:solidFill>
          <a:ln w="12700">
            <a:solidFill>
              <a:schemeClr val="bg2"/>
            </a:solidFill>
            <a:prstDash val="solid"/>
          </a:ln>
        </p:spPr>
      </p:sp>
      <p:sp>
        <p:nvSpPr>
          <p:cNvPr id="4" name="Commerces avec plusieurs caisses rond"/>
          <p:cNvSpPr/>
          <p:nvPr/>
        </p:nvSpPr>
        <p:spPr>
          <a:xfrm>
            <a:off x="7680960" y="1371600"/>
            <a:ext cx="731520" cy="731520"/>
          </a:xfrm>
          <a:prstGeom prst="ellipse">
            <a:avLst/>
          </a:prstGeom>
          <a:solidFill>
            <a:srgbClr val="16325C"/>
          </a:solidFill>
          <a:ln w="12700">
            <a:solidFill>
              <a:srgbClr val="16325C"/>
            </a:solidFill>
            <a:prstDash val="solid"/>
          </a:ln>
        </p:spPr>
      </p:sp>
      <p:pic>
        <p:nvPicPr>
          <p:cNvPr id="5" name="Commerces avec plusieurs caisses icône" descr="preencoded.png">    </p:cNvPr>
          <p:cNvPicPr>
            <a:picLocks noChangeAspect="1"/>
          </p:cNvPicPr>
          <p:nvPr/>
        </p:nvPicPr>
        <p:blipFill>
          <a:blip r:embed="rId1"/>
          <a:stretch>
            <a:fillRect/>
          </a:stretch>
        </p:blipFill>
        <p:spPr>
          <a:xfrm>
            <a:off x="7871155" y="1561795"/>
            <a:ext cx="351130" cy="351130"/>
          </a:xfrm>
          <a:prstGeom prst="rect">
            <a:avLst/>
          </a:prstGeom>
        </p:spPr>
      </p:pic>
      <p:sp>
        <p:nvSpPr>
          <p:cNvPr id="6" name="Commerces avec plusieurs caisses"/>
          <p:cNvSpPr txBox="1"/>
          <p:nvPr/>
        </p:nvSpPr>
        <p:spPr>
          <a:xfrm>
            <a:off x="6309360" y="2240280"/>
            <a:ext cx="2103120" cy="594360"/>
          </a:xfrm>
          <a:prstGeom prst="rect">
            <a:avLst/>
          </a:prstGeom>
          <a:noFill/>
          <a:ln/>
        </p:spPr>
        <p:txBody>
          <a:bodyPr wrap="square" lIns="0" tIns="0" rIns="0" bIns="0" rtlCol="0" anchor="t"/>
          <a:lstStyle/>
          <a:p>
            <a:pPr rtl="1" algn="r" indent="0" marL="0">
              <a:buNone/>
            </a:pPr>
            <a:r>
              <a:rPr lang="ar-SA" altLang="en-US" sz="1600" b="1" dirty="0">
                <a:solidFill>
                  <a:schemeClr val="tx2"/>
                </a:solidFill>
              </a:rPr>
              <a:t>المحلات ذات الصناديق المتعددة</a:t>
            </a:r>
            <a:endParaRPr lang="ar-SA" sz="1600" dirty="0"/>
          </a:p>
        </p:txBody>
      </p:sp>
      <p:sp>
        <p:nvSpPr>
          <p:cNvPr id="7" name="Commerces avec plusieurs caisses détail"/>
          <p:cNvSpPr txBox="1"/>
          <p:nvPr/>
        </p:nvSpPr>
        <p:spPr>
          <a:xfrm>
            <a:off x="6309360" y="2834640"/>
            <a:ext cx="2103120" cy="731520"/>
          </a:xfrm>
          <a:prstGeom prst="rect">
            <a:avLst/>
          </a:prstGeom>
          <a:noFill/>
          <a:ln/>
        </p:spPr>
        <p:txBody>
          <a:bodyPr wrap="square" lIns="0" tIns="0" rIns="0" bIns="0" rtlCol="0" anchor="t"/>
          <a:lstStyle/>
          <a:p>
            <a:pPr rtl="1" algn="r" indent="0" marL="0">
              <a:buNone/>
            </a:pPr>
            <a:r>
              <a:rPr lang="ar-SA" altLang="en-US" sz="1400" dirty="0">
                <a:solidFill>
                  <a:schemeClr val="tx1"/>
                </a:solidFill>
              </a:rPr>
              <a:t>الأسواق الكبرى، والمحلات الكبيرة، والمتاجر ذات البائعين المتعددين.</a:t>
            </a:r>
            <a:endParaRPr lang="ar-SA" sz="1400" dirty="0"/>
          </a:p>
        </p:txBody>
      </p:sp>
      <p:sp>
        <p:nvSpPr>
          <p:cNvPr id="8" name="Grossistes et distributeurs"/>
          <p:cNvSpPr/>
          <p:nvPr/>
        </p:nvSpPr>
        <p:spPr>
          <a:xfrm>
            <a:off x="3264408" y="1097280"/>
            <a:ext cx="2615184" cy="2514600"/>
          </a:xfrm>
          <a:prstGeom prst="roundRect">
            <a:avLst>
              <a:gd name="adj" fmla="val 4364"/>
            </a:avLst>
          </a:prstGeom>
          <a:solidFill>
            <a:schemeClr val="bg2"/>
          </a:solidFill>
          <a:ln w="12700">
            <a:solidFill>
              <a:schemeClr val="bg2"/>
            </a:solidFill>
            <a:prstDash val="solid"/>
          </a:ln>
        </p:spPr>
      </p:sp>
      <p:sp>
        <p:nvSpPr>
          <p:cNvPr id="9" name="Grossistes et distributeurs rond"/>
          <p:cNvSpPr/>
          <p:nvPr/>
        </p:nvSpPr>
        <p:spPr>
          <a:xfrm>
            <a:off x="4873752" y="1371600"/>
            <a:ext cx="731520" cy="731520"/>
          </a:xfrm>
          <a:prstGeom prst="ellipse">
            <a:avLst/>
          </a:prstGeom>
          <a:solidFill>
            <a:srgbClr val="16325C"/>
          </a:solidFill>
          <a:ln w="12700">
            <a:solidFill>
              <a:srgbClr val="16325C"/>
            </a:solidFill>
            <a:prstDash val="solid"/>
          </a:ln>
        </p:spPr>
      </p:sp>
      <p:pic>
        <p:nvPicPr>
          <p:cNvPr id="10" name="Grossistes et distributeurs icône" descr="preencoded.png">    </p:cNvPr>
          <p:cNvPicPr>
            <a:picLocks noChangeAspect="1"/>
          </p:cNvPicPr>
          <p:nvPr/>
        </p:nvPicPr>
        <p:blipFill>
          <a:blip r:embed="rId2"/>
          <a:stretch>
            <a:fillRect/>
          </a:stretch>
        </p:blipFill>
        <p:spPr>
          <a:xfrm>
            <a:off x="5063947" y="1561795"/>
            <a:ext cx="351130" cy="351130"/>
          </a:xfrm>
          <a:prstGeom prst="rect">
            <a:avLst/>
          </a:prstGeom>
        </p:spPr>
      </p:pic>
      <p:sp>
        <p:nvSpPr>
          <p:cNvPr id="11" name="Grossistes et distributeurs"/>
          <p:cNvSpPr txBox="1"/>
          <p:nvPr/>
        </p:nvSpPr>
        <p:spPr>
          <a:xfrm>
            <a:off x="3502152" y="2240280"/>
            <a:ext cx="2103120" cy="594360"/>
          </a:xfrm>
          <a:prstGeom prst="rect">
            <a:avLst/>
          </a:prstGeom>
          <a:noFill/>
          <a:ln/>
        </p:spPr>
        <p:txBody>
          <a:bodyPr wrap="square" lIns="0" tIns="0" rIns="0" bIns="0" rtlCol="0" anchor="t"/>
          <a:lstStyle/>
          <a:p>
            <a:pPr rtl="1" algn="r" indent="0" marL="0">
              <a:buNone/>
            </a:pPr>
            <a:r>
              <a:rPr lang="ar-SA" altLang="en-US" sz="1600" b="1" dirty="0">
                <a:solidFill>
                  <a:schemeClr val="tx2"/>
                </a:solidFill>
              </a:rPr>
              <a:t>تجار الجملة والموزعون</a:t>
            </a:r>
            <a:endParaRPr lang="ar-SA" sz="1600" dirty="0"/>
          </a:p>
        </p:txBody>
      </p:sp>
      <p:sp>
        <p:nvSpPr>
          <p:cNvPr id="12" name="Grossistes et distributeurs détail"/>
          <p:cNvSpPr txBox="1"/>
          <p:nvPr/>
        </p:nvSpPr>
        <p:spPr>
          <a:xfrm>
            <a:off x="3502152" y="2834640"/>
            <a:ext cx="2103120" cy="731520"/>
          </a:xfrm>
          <a:prstGeom prst="rect">
            <a:avLst/>
          </a:prstGeom>
          <a:noFill/>
          <a:ln/>
        </p:spPr>
        <p:txBody>
          <a:bodyPr wrap="square" lIns="0" tIns="0" rIns="0" bIns="0" rtlCol="0" anchor="t"/>
          <a:lstStyle/>
          <a:p>
            <a:pPr rtl="1" algn="r" indent="0" marL="0">
              <a:buNone/>
            </a:pPr>
            <a:r>
              <a:rPr lang="ar-SA" altLang="en-US" sz="1400" dirty="0">
                <a:solidFill>
                  <a:schemeClr val="tx1"/>
                </a:solidFill>
              </a:rPr>
              <a:t>لديكم مستودع أو أكثر إضافة إلى نقطة البيع.</a:t>
            </a:r>
            <a:endParaRPr lang="ar-SA" sz="1400" dirty="0"/>
          </a:p>
        </p:txBody>
      </p:sp>
      <p:sp>
        <p:nvSpPr>
          <p:cNvPr id="13" name="PME qui tiennent une comptabilité"/>
          <p:cNvSpPr/>
          <p:nvPr/>
        </p:nvSpPr>
        <p:spPr>
          <a:xfrm>
            <a:off x="457200" y="1097280"/>
            <a:ext cx="2615184" cy="2514600"/>
          </a:xfrm>
          <a:prstGeom prst="roundRect">
            <a:avLst>
              <a:gd name="adj" fmla="val 4364"/>
            </a:avLst>
          </a:prstGeom>
          <a:solidFill>
            <a:schemeClr val="bg2"/>
          </a:solidFill>
          <a:ln w="12700">
            <a:solidFill>
              <a:schemeClr val="bg2"/>
            </a:solidFill>
            <a:prstDash val="solid"/>
          </a:ln>
        </p:spPr>
      </p:sp>
      <p:sp>
        <p:nvSpPr>
          <p:cNvPr id="14" name="PME qui tiennent une comptabilité rond"/>
          <p:cNvSpPr/>
          <p:nvPr/>
        </p:nvSpPr>
        <p:spPr>
          <a:xfrm>
            <a:off x="2066544" y="1371600"/>
            <a:ext cx="731520" cy="731520"/>
          </a:xfrm>
          <a:prstGeom prst="ellipse">
            <a:avLst/>
          </a:prstGeom>
          <a:solidFill>
            <a:srgbClr val="16325C"/>
          </a:solidFill>
          <a:ln w="12700">
            <a:solidFill>
              <a:srgbClr val="16325C"/>
            </a:solidFill>
            <a:prstDash val="solid"/>
          </a:ln>
        </p:spPr>
      </p:sp>
      <p:pic>
        <p:nvPicPr>
          <p:cNvPr id="15" name="PME qui tiennent une comptabilité icône" descr="preencoded.png">    </p:cNvPr>
          <p:cNvPicPr>
            <a:picLocks noChangeAspect="1"/>
          </p:cNvPicPr>
          <p:nvPr/>
        </p:nvPicPr>
        <p:blipFill>
          <a:blip r:embed="rId3"/>
          <a:stretch>
            <a:fillRect/>
          </a:stretch>
        </p:blipFill>
        <p:spPr>
          <a:xfrm>
            <a:off x="2256739" y="1561795"/>
            <a:ext cx="351130" cy="351130"/>
          </a:xfrm>
          <a:prstGeom prst="rect">
            <a:avLst/>
          </a:prstGeom>
        </p:spPr>
      </p:pic>
      <p:sp>
        <p:nvSpPr>
          <p:cNvPr id="16" name="PME qui tiennent une comptabilité"/>
          <p:cNvSpPr txBox="1"/>
          <p:nvPr/>
        </p:nvSpPr>
        <p:spPr>
          <a:xfrm>
            <a:off x="694944" y="2240280"/>
            <a:ext cx="2103120" cy="594360"/>
          </a:xfrm>
          <a:prstGeom prst="rect">
            <a:avLst/>
          </a:prstGeom>
          <a:noFill/>
          <a:ln/>
        </p:spPr>
        <p:txBody>
          <a:bodyPr wrap="square" lIns="0" tIns="0" rIns="0" bIns="0" rtlCol="0" anchor="t"/>
          <a:lstStyle/>
          <a:p>
            <a:pPr rtl="1" algn="r" indent="0" marL="0">
              <a:buNone/>
            </a:pPr>
            <a:r>
              <a:rPr lang="ar-SA" altLang="en-US" sz="1600" b="1" dirty="0">
                <a:solidFill>
                  <a:schemeClr val="tx2"/>
                </a:solidFill>
              </a:rPr>
              <a:t>مؤسسات تمسك محاسبة</a:t>
            </a:r>
            <a:endParaRPr lang="ar-SA" sz="1600" dirty="0"/>
          </a:p>
        </p:txBody>
      </p:sp>
      <p:sp>
        <p:nvSpPr>
          <p:cNvPr id="17" name="PME qui tiennent une comptabilité détail"/>
          <p:cNvSpPr txBox="1"/>
          <p:nvPr/>
        </p:nvSpPr>
        <p:spPr>
          <a:xfrm>
            <a:off x="694944" y="2834640"/>
            <a:ext cx="2103120" cy="731520"/>
          </a:xfrm>
          <a:prstGeom prst="rect">
            <a:avLst/>
          </a:prstGeom>
          <a:noFill/>
          <a:ln/>
        </p:spPr>
        <p:txBody>
          <a:bodyPr wrap="square" lIns="0" tIns="0" rIns="0" bIns="0" rtlCol="0" anchor="t"/>
          <a:lstStyle/>
          <a:p>
            <a:pPr rtl="1" algn="r" indent="0" marL="0">
              <a:buNone/>
            </a:pPr>
            <a:r>
              <a:rPr lang="ar-SA" altLang="en-US" sz="1400" dirty="0">
                <a:solidFill>
                  <a:schemeClr val="tx1"/>
                </a:solidFill>
              </a:rPr>
              <a:t>تريدون حسابات دقيقة دون إعادة إدخال كل شيء.</a:t>
            </a:r>
            <a:endParaRPr lang="ar-SA" sz="1400" dirty="0"/>
          </a:p>
        </p:txBody>
      </p:sp>
      <p:sp>
        <p:nvSpPr>
          <p:cNvPr id="18" name="Règle simple"/>
          <p:cNvSpPr/>
          <p:nvPr/>
        </p:nvSpPr>
        <p:spPr>
          <a:xfrm>
            <a:off x="457200" y="3840480"/>
            <a:ext cx="8229600" cy="685800"/>
          </a:xfrm>
          <a:prstGeom prst="roundRect">
            <a:avLst>
              <a:gd name="adj" fmla="val 16000"/>
            </a:avLst>
          </a:prstGeom>
          <a:solidFill>
            <a:schemeClr val="tx2"/>
          </a:solidFill>
          <a:ln w="12700">
            <a:solidFill>
              <a:schemeClr val="tx2"/>
            </a:solidFill>
            <a:prstDash val="solid"/>
          </a:ln>
        </p:spPr>
      </p:sp>
      <p:pic>
        <p:nvPicPr>
          <p:cNvPr id="19" name="Coche" descr="preencoded.png">    </p:cNvPr>
          <p:cNvPicPr>
            <a:picLocks noChangeAspect="1"/>
          </p:cNvPicPr>
          <p:nvPr/>
        </p:nvPicPr>
        <p:blipFill>
          <a:blip r:embed="rId4"/>
          <a:stretch>
            <a:fillRect/>
          </a:stretch>
        </p:blipFill>
        <p:spPr>
          <a:xfrm>
            <a:off x="8119872" y="4014216"/>
            <a:ext cx="338328" cy="338328"/>
          </a:xfrm>
          <a:prstGeom prst="rect">
            <a:avLst/>
          </a:prstGeom>
        </p:spPr>
      </p:pic>
      <p:sp>
        <p:nvSpPr>
          <p:cNvPr id="20" name="Règle simple texte"/>
          <p:cNvSpPr txBox="1"/>
          <p:nvPr/>
        </p:nvSpPr>
        <p:spPr>
          <a:xfrm>
            <a:off x="640080" y="3840480"/>
            <a:ext cx="7315200" cy="685800"/>
          </a:xfrm>
          <a:prstGeom prst="rect">
            <a:avLst/>
          </a:prstGeom>
          <a:noFill/>
          <a:ln/>
        </p:spPr>
        <p:txBody>
          <a:bodyPr wrap="square" lIns="0" tIns="0" rIns="0" bIns="0" rtlCol="0" anchor="ctr"/>
          <a:lstStyle/>
          <a:p>
            <a:pPr rtl="1" algn="r" indent="0" marL="0">
              <a:buNone/>
            </a:pPr>
            <a:r>
              <a:rPr lang="ar-SA" altLang="en-US" sz="1500" b="1" dirty="0">
                <a:solidFill>
                  <a:schemeClr val="bg1"/>
                </a:solidFill>
              </a:rPr>
              <a:t>قاعدة بسيطة: إذا كان لديكم صندوقان على الأقل أو مستودع، فمحاسب برو صُمّم لكم.</a:t>
            </a:r>
            <a:endParaRPr lang="ar-SA" sz="1500" dirty="0"/>
          </a:p>
        </p:txBody>
      </p:sp>
      <p:sp>
        <p:nvSpPr>
          <p:cNvPr id="25" name="Slide Number Placeholder 0"/>
          <p:cNvSpPr>
            <a:spLocks noGrp="1"/>
          </p:cNvSpPr>
          <p:nvPr>
            <p:ph type="sldNum" sz="quarter" idx="4294967295"/>
          </p:nvPr>
        </p:nvSpPr>
        <p:spPr>
          <a:xfrm>
            <a:off x="457200" y="4773168"/>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chemeClr val="accent5"/>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594360"/>
          </a:xfrm>
          <a:prstGeom prst="rect">
            <a:avLst/>
          </a:prstGeom>
          <a:noFill/>
          <a:ln/>
        </p:spPr>
        <p:txBody>
          <a:bodyPr wrap="square" lIns="0" tIns="0" rIns="0" bIns="0" rtlCol="0" anchor="ctr"/>
          <a:lstStyle/>
          <a:p>
            <a:pPr rtl="1" algn="ctr" indent="0" marL="0">
              <a:buNone/>
            </a:pPr>
            <a:r>
              <a:rPr lang="ar-SA" altLang="en-US" sz="2800" b="1" dirty="0">
                <a:solidFill>
                  <a:schemeClr val="tx2"/>
                </a:solidFill>
              </a:rPr>
              <a:t>ما تحتاجونه للبدء</a:t>
            </a:r>
            <a:endParaRPr lang="ar-SA" sz="2800" dirty="0"/>
          </a:p>
        </p:txBody>
      </p:sp>
      <p:sp>
        <p:nvSpPr>
          <p:cNvPr id="3" name="Un ordinateur serveur rond"/>
          <p:cNvSpPr/>
          <p:nvPr/>
        </p:nvSpPr>
        <p:spPr>
          <a:xfrm>
            <a:off x="8028432" y="1097280"/>
            <a:ext cx="658368" cy="658368"/>
          </a:xfrm>
          <a:prstGeom prst="ellipse">
            <a:avLst/>
          </a:prstGeom>
          <a:solidFill>
            <a:srgbClr val="16325C"/>
          </a:solidFill>
          <a:ln w="12700">
            <a:solidFill>
              <a:srgbClr val="16325C"/>
            </a:solidFill>
            <a:prstDash val="solid"/>
          </a:ln>
        </p:spPr>
      </p:sp>
      <p:pic>
        <p:nvPicPr>
          <p:cNvPr id="4" name="Un ordinateur serveur icône" descr="preencoded.png">    </p:cNvPr>
          <p:cNvPicPr>
            <a:picLocks noChangeAspect="1"/>
          </p:cNvPicPr>
          <p:nvPr/>
        </p:nvPicPr>
        <p:blipFill>
          <a:blip r:embed="rId1"/>
          <a:stretch>
            <a:fillRect/>
          </a:stretch>
        </p:blipFill>
        <p:spPr>
          <a:xfrm>
            <a:off x="8199608" y="1268456"/>
            <a:ext cx="316017" cy="316017"/>
          </a:xfrm>
          <a:prstGeom prst="rect">
            <a:avLst/>
          </a:prstGeom>
        </p:spPr>
      </p:pic>
      <p:sp>
        <p:nvSpPr>
          <p:cNvPr id="5" name="Un ordinateur serveur"/>
          <p:cNvSpPr txBox="1"/>
          <p:nvPr/>
        </p:nvSpPr>
        <p:spPr>
          <a:xfrm>
            <a:off x="3977640" y="1097280"/>
            <a:ext cx="3840480" cy="658368"/>
          </a:xfrm>
          <a:prstGeom prst="rect">
            <a:avLst/>
          </a:prstGeom>
          <a:noFill/>
          <a:ln/>
        </p:spPr>
        <p:txBody>
          <a:bodyPr wrap="square" lIns="0" tIns="0" rIns="0" bIns="0" rtlCol="0" anchor="ctr"/>
          <a:lstStyle/>
          <a:p>
            <a:pPr rtl="1" algn="r" indent="0" marL="0">
              <a:buNone/>
            </a:pPr>
            <a:r>
              <a:rPr lang="ar-SA" altLang="en-US" sz="1500" b="1" dirty="0">
                <a:solidFill>
                  <a:schemeClr val="tx2"/>
                </a:solidFill>
              </a:rPr>
              <a:t>حاسوب خادم</a:t>
            </a:r>
            <a:endParaRPr lang="ar-SA" sz="1500" dirty="0"/>
          </a:p>
          <a:p>
            <a:pPr rtl="1" algn="r" indent="0" marL="0">
              <a:buNone/>
            </a:pPr>
            <a:r>
              <a:rPr lang="ar-SA" altLang="en-US" sz="1500" dirty="0">
                <a:solidFill>
                  <a:schemeClr val="tx1"/>
                </a:solidFill>
              </a:rPr>
              <a:t>يحفظ كل بيانات التجارة.</a:t>
            </a:r>
            <a:endParaRPr lang="ar-SA" sz="1500" dirty="0"/>
          </a:p>
        </p:txBody>
      </p:sp>
      <p:sp>
        <p:nvSpPr>
          <p:cNvPr id="6" name="Un ordinateur par caisse rond"/>
          <p:cNvSpPr/>
          <p:nvPr/>
        </p:nvSpPr>
        <p:spPr>
          <a:xfrm>
            <a:off x="8028432" y="1965960"/>
            <a:ext cx="658368" cy="658368"/>
          </a:xfrm>
          <a:prstGeom prst="ellipse">
            <a:avLst/>
          </a:prstGeom>
          <a:solidFill>
            <a:srgbClr val="16325C"/>
          </a:solidFill>
          <a:ln w="12700">
            <a:solidFill>
              <a:srgbClr val="16325C"/>
            </a:solidFill>
            <a:prstDash val="solid"/>
          </a:ln>
        </p:spPr>
      </p:sp>
      <p:pic>
        <p:nvPicPr>
          <p:cNvPr id="7" name="Un ordinateur par caisse icône" descr="preencoded.png">    </p:cNvPr>
          <p:cNvPicPr>
            <a:picLocks noChangeAspect="1"/>
          </p:cNvPicPr>
          <p:nvPr/>
        </p:nvPicPr>
        <p:blipFill>
          <a:blip r:embed="rId2"/>
          <a:stretch>
            <a:fillRect/>
          </a:stretch>
        </p:blipFill>
        <p:spPr>
          <a:xfrm>
            <a:off x="8199608" y="2137136"/>
            <a:ext cx="316017" cy="316017"/>
          </a:xfrm>
          <a:prstGeom prst="rect">
            <a:avLst/>
          </a:prstGeom>
        </p:spPr>
      </p:pic>
      <p:sp>
        <p:nvSpPr>
          <p:cNvPr id="8" name="Un ordinateur par caisse"/>
          <p:cNvSpPr txBox="1"/>
          <p:nvPr/>
        </p:nvSpPr>
        <p:spPr>
          <a:xfrm>
            <a:off x="3977640" y="1965960"/>
            <a:ext cx="3840480" cy="658368"/>
          </a:xfrm>
          <a:prstGeom prst="rect">
            <a:avLst/>
          </a:prstGeom>
          <a:noFill/>
          <a:ln/>
        </p:spPr>
        <p:txBody>
          <a:bodyPr wrap="square" lIns="0" tIns="0" rIns="0" bIns="0" rtlCol="0" anchor="ctr"/>
          <a:lstStyle/>
          <a:p>
            <a:pPr rtl="1" algn="r" indent="0" marL="0">
              <a:buNone/>
            </a:pPr>
            <a:r>
              <a:rPr lang="ar-SA" altLang="en-US" sz="1500" b="1" dirty="0">
                <a:solidFill>
                  <a:schemeClr val="tx2"/>
                </a:solidFill>
              </a:rPr>
              <a:t>حاسوب لكل صندوق</a:t>
            </a:r>
            <a:endParaRPr lang="ar-SA" sz="1500" dirty="0"/>
          </a:p>
          <a:p>
            <a:pPr rtl="1" algn="r" indent="0" marL="0">
              <a:buNone/>
            </a:pPr>
            <a:r>
              <a:rPr lang="ar-SA" altLang="en-US" sz="1500" dirty="0">
                <a:solidFill>
                  <a:schemeClr val="tx1"/>
                </a:solidFill>
              </a:rPr>
              <a:t>بنظام ويندوز 10 أو ويندوز 11.</a:t>
            </a:r>
            <a:endParaRPr lang="ar-SA" sz="1500" dirty="0"/>
          </a:p>
        </p:txBody>
      </p:sp>
      <p:sp>
        <p:nvSpPr>
          <p:cNvPr id="9" name="Un réseau local rond"/>
          <p:cNvSpPr/>
          <p:nvPr/>
        </p:nvSpPr>
        <p:spPr>
          <a:xfrm>
            <a:off x="8028432" y="2834640"/>
            <a:ext cx="658368" cy="658368"/>
          </a:xfrm>
          <a:prstGeom prst="ellipse">
            <a:avLst/>
          </a:prstGeom>
          <a:solidFill>
            <a:srgbClr val="16325C"/>
          </a:solidFill>
          <a:ln w="12700">
            <a:solidFill>
              <a:srgbClr val="16325C"/>
            </a:solidFill>
            <a:prstDash val="solid"/>
          </a:ln>
        </p:spPr>
      </p:sp>
      <p:pic>
        <p:nvPicPr>
          <p:cNvPr id="10" name="Un réseau local icône" descr="preencoded.png">    </p:cNvPr>
          <p:cNvPicPr>
            <a:picLocks noChangeAspect="1"/>
          </p:cNvPicPr>
          <p:nvPr/>
        </p:nvPicPr>
        <p:blipFill>
          <a:blip r:embed="rId3"/>
          <a:stretch>
            <a:fillRect/>
          </a:stretch>
        </p:blipFill>
        <p:spPr>
          <a:xfrm>
            <a:off x="8199608" y="3005816"/>
            <a:ext cx="316017" cy="316017"/>
          </a:xfrm>
          <a:prstGeom prst="rect">
            <a:avLst/>
          </a:prstGeom>
        </p:spPr>
      </p:pic>
      <p:sp>
        <p:nvSpPr>
          <p:cNvPr id="11" name="Un réseau local"/>
          <p:cNvSpPr txBox="1"/>
          <p:nvPr/>
        </p:nvSpPr>
        <p:spPr>
          <a:xfrm>
            <a:off x="3977640" y="2834640"/>
            <a:ext cx="3840480" cy="658368"/>
          </a:xfrm>
          <a:prstGeom prst="rect">
            <a:avLst/>
          </a:prstGeom>
          <a:noFill/>
          <a:ln/>
        </p:spPr>
        <p:txBody>
          <a:bodyPr wrap="square" lIns="0" tIns="0" rIns="0" bIns="0" rtlCol="0" anchor="ctr"/>
          <a:lstStyle/>
          <a:p>
            <a:pPr rtl="1" algn="r" indent="0" marL="0">
              <a:buNone/>
            </a:pPr>
            <a:r>
              <a:rPr lang="ar-SA" altLang="en-US" sz="1500" b="1" dirty="0">
                <a:solidFill>
                  <a:schemeClr val="tx2"/>
                </a:solidFill>
              </a:rPr>
              <a:t>شبكة محلية</a:t>
            </a:r>
            <a:endParaRPr lang="ar-SA" sz="1500" dirty="0"/>
          </a:p>
          <a:p>
            <a:pPr rtl="1" algn="r" indent="0" marL="0">
              <a:buNone/>
            </a:pPr>
            <a:r>
              <a:rPr lang="ar-SA" altLang="en-US" sz="1500" dirty="0">
                <a:solidFill>
                  <a:schemeClr val="tx1"/>
                </a:solidFill>
              </a:rPr>
              <a:t>واي فاي أو كابل بين الخادم والصناديق.</a:t>
            </a:r>
            <a:endParaRPr lang="ar-SA" sz="1500" dirty="0"/>
          </a:p>
        </p:txBody>
      </p:sp>
      <p:sp>
        <p:nvSpPr>
          <p:cNvPr id="12" name="Pas d'Internet obligatoire rond"/>
          <p:cNvSpPr/>
          <p:nvPr/>
        </p:nvSpPr>
        <p:spPr>
          <a:xfrm>
            <a:off x="8028432" y="3703320"/>
            <a:ext cx="658368" cy="658368"/>
          </a:xfrm>
          <a:prstGeom prst="ellipse">
            <a:avLst/>
          </a:prstGeom>
          <a:solidFill>
            <a:srgbClr val="16325C"/>
          </a:solidFill>
          <a:ln w="12700">
            <a:solidFill>
              <a:srgbClr val="16325C"/>
            </a:solidFill>
            <a:prstDash val="solid"/>
          </a:ln>
        </p:spPr>
      </p:sp>
      <p:pic>
        <p:nvPicPr>
          <p:cNvPr id="13" name="Pas d'Internet obligatoire icône" descr="preencoded.png">    </p:cNvPr>
          <p:cNvPicPr>
            <a:picLocks noChangeAspect="1"/>
          </p:cNvPicPr>
          <p:nvPr/>
        </p:nvPicPr>
        <p:blipFill>
          <a:blip r:embed="rId4"/>
          <a:stretch>
            <a:fillRect/>
          </a:stretch>
        </p:blipFill>
        <p:spPr>
          <a:xfrm>
            <a:off x="8199608" y="3874496"/>
            <a:ext cx="316017" cy="316017"/>
          </a:xfrm>
          <a:prstGeom prst="rect">
            <a:avLst/>
          </a:prstGeom>
        </p:spPr>
      </p:pic>
      <p:sp>
        <p:nvSpPr>
          <p:cNvPr id="14" name="Pas d'Internet obligatoire"/>
          <p:cNvSpPr txBox="1"/>
          <p:nvPr/>
        </p:nvSpPr>
        <p:spPr>
          <a:xfrm>
            <a:off x="3977640" y="3703320"/>
            <a:ext cx="3840480" cy="658368"/>
          </a:xfrm>
          <a:prstGeom prst="rect">
            <a:avLst/>
          </a:prstGeom>
          <a:noFill/>
          <a:ln/>
        </p:spPr>
        <p:txBody>
          <a:bodyPr wrap="square" lIns="0" tIns="0" rIns="0" bIns="0" rtlCol="0" anchor="ctr"/>
          <a:lstStyle/>
          <a:p>
            <a:pPr rtl="1" algn="r" indent="0" marL="0">
              <a:buNone/>
            </a:pPr>
            <a:r>
              <a:rPr lang="ar-SA" altLang="en-US" sz="1500" b="1" dirty="0">
                <a:solidFill>
                  <a:schemeClr val="tx2"/>
                </a:solidFill>
              </a:rPr>
              <a:t>الإنترنت غير ضروري</a:t>
            </a:r>
            <a:endParaRPr lang="ar-SA" sz="1500" dirty="0"/>
          </a:p>
          <a:p>
            <a:pPr rtl="1" algn="r" indent="0" marL="0">
              <a:buNone/>
            </a:pPr>
            <a:r>
              <a:rPr lang="ar-SA" altLang="en-US" sz="1500" dirty="0">
                <a:solidFill>
                  <a:schemeClr val="tx1"/>
                </a:solidFill>
              </a:rPr>
              <a:t>يعمل البرنامج على شبكة المحل.</a:t>
            </a:r>
            <a:endParaRPr lang="ar-SA" sz="1500" dirty="0"/>
          </a:p>
        </p:txBody>
      </p:sp>
      <p:sp>
        <p:nvSpPr>
          <p:cNvPr id="15" name="Écran des stocks cadre"/>
          <p:cNvSpPr/>
          <p:nvPr/>
        </p:nvSpPr>
        <p:spPr>
          <a:xfrm>
            <a:off x="438912" y="1316736"/>
            <a:ext cx="3401568" cy="2075688"/>
          </a:xfrm>
          <a:prstGeom prst="roundRect">
            <a:avLst>
              <a:gd name="adj" fmla="val 3524"/>
            </a:avLst>
          </a:prstGeom>
          <a:solidFill>
            <a:schemeClr val="bg1"/>
          </a:solidFill>
          <a:ln w="9525">
            <a:solidFill>
              <a:schemeClr val="accent6"/>
            </a:solidFill>
            <a:prstDash val="solid"/>
          </a:ln>
          <a:effectLst>
            <a:outerShdw sx="100000" sy="100000" kx="0" ky="0" algn="bl" rotWithShape="0" blurRad="101600" dist="38100" dir="5400000">
              <a:srgbClr val="0E1B33">
                <a:alpha val="18000"/>
              </a:srgbClr>
            </a:outerShdw>
          </a:effectLst>
        </p:spPr>
      </p:sp>
      <p:pic>
        <p:nvPicPr>
          <p:cNvPr id="16" name="Écran des stocks" descr="شاشة المخزون">    </p:cNvPr>
          <p:cNvPicPr>
            <a:picLocks noChangeAspect="1"/>
          </p:cNvPicPr>
          <p:nvPr/>
        </p:nvPicPr>
        <p:blipFill>
          <a:blip r:embed="rId5"/>
          <a:stretch>
            <a:fillRect/>
          </a:stretch>
        </p:blipFill>
        <p:spPr>
          <a:xfrm>
            <a:off x="493776" y="1371600"/>
            <a:ext cx="3291840" cy="1965960"/>
          </a:xfrm>
          <a:prstGeom prst="rect">
            <a:avLst/>
          </a:prstGeom>
        </p:spPr>
      </p:pic>
      <p:sp>
        <p:nvSpPr>
          <p:cNvPr id="17" name="Légende"/>
          <p:cNvSpPr txBox="1"/>
          <p:nvPr/>
        </p:nvSpPr>
        <p:spPr>
          <a:xfrm>
            <a:off x="457200" y="3474720"/>
            <a:ext cx="3383280" cy="228600"/>
          </a:xfrm>
          <a:prstGeom prst="rect">
            <a:avLst/>
          </a:prstGeom>
          <a:noFill/>
          <a:ln/>
        </p:spPr>
        <p:txBody>
          <a:bodyPr wrap="square" lIns="0" tIns="0" rIns="0" bIns="0" rtlCol="0" anchor="ctr"/>
          <a:lstStyle/>
          <a:p>
            <a:pPr rtl="1" algn="r" indent="0" marL="0">
              <a:buNone/>
            </a:pPr>
            <a:r>
              <a:rPr lang="ar-SA" altLang="en-US" sz="1000" i="1" dirty="0">
                <a:solidFill>
                  <a:schemeClr val="accent5"/>
                </a:solidFill>
              </a:rPr>
              <a:t>شاشة المخزون والتنبيهات · لقطة حقيقية، بيانات تجريبية</a:t>
            </a:r>
            <a:endParaRPr lang="ar-SA" sz="1000" dirty="0"/>
          </a:p>
        </p:txBody>
      </p:sp>
      <p:sp>
        <p:nvSpPr>
          <p:cNvPr id="25" name="Slide Number Placeholder 0"/>
          <p:cNvSpPr>
            <a:spLocks noGrp="1"/>
          </p:cNvSpPr>
          <p:nvPr>
            <p:ph type="sldNum" sz="quarter" idx="4294967295"/>
          </p:nvPr>
        </p:nvSpPr>
        <p:spPr>
          <a:xfrm>
            <a:off x="457200" y="4773168"/>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chemeClr val="accent5"/>
                </a:solidFil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594360"/>
          </a:xfrm>
          <a:prstGeom prst="rect">
            <a:avLst/>
          </a:prstGeom>
          <a:noFill/>
          <a:ln/>
        </p:spPr>
        <p:txBody>
          <a:bodyPr wrap="square" lIns="0" tIns="0" rIns="0" bIns="0" rtlCol="0" anchor="ctr"/>
          <a:lstStyle/>
          <a:p>
            <a:pPr rtl="1" algn="ctr" indent="0" marL="0">
              <a:buNone/>
            </a:pPr>
            <a:r>
              <a:rPr lang="ar-SA" altLang="en-US" sz="2800" b="1" dirty="0">
                <a:solidFill>
                  <a:schemeClr val="tx2"/>
                </a:solidFill>
              </a:rPr>
              <a:t>اختبار التحمّل: عدة صناديق في الوقت نفسه</a:t>
            </a:r>
            <a:endParaRPr lang="ar-SA" sz="2800" dirty="0"/>
          </a:p>
        </p:txBody>
      </p:sp>
      <p:sp>
        <p:nvSpPr>
          <p:cNvPr id="3" name="Caisse 1"/>
          <p:cNvSpPr/>
          <p:nvPr/>
        </p:nvSpPr>
        <p:spPr>
          <a:xfrm>
            <a:off x="8156448" y="1097280"/>
            <a:ext cx="530352" cy="411480"/>
          </a:xfrm>
          <a:prstGeom prst="roundRect">
            <a:avLst>
              <a:gd name="adj" fmla="val 26667"/>
            </a:avLst>
          </a:prstGeom>
          <a:solidFill>
            <a:schemeClr val="bg2"/>
          </a:solidFill>
          <a:ln w="12700">
            <a:solidFill>
              <a:schemeClr val="bg2"/>
            </a:solidFill>
            <a:prstDash val="solid"/>
          </a:ln>
        </p:spPr>
      </p:sp>
      <p:pic>
        <p:nvPicPr>
          <p:cNvPr id="4" name="Caisse icône" descr="preencoded.png">    </p:cNvPr>
          <p:cNvPicPr>
            <a:picLocks noChangeAspect="1"/>
          </p:cNvPicPr>
          <p:nvPr/>
        </p:nvPicPr>
        <p:blipFill>
          <a:blip r:embed="rId1"/>
          <a:stretch>
            <a:fillRect/>
          </a:stretch>
        </p:blipFill>
        <p:spPr>
          <a:xfrm>
            <a:off x="8311896" y="1197864"/>
            <a:ext cx="219456" cy="219456"/>
          </a:xfrm>
          <a:prstGeom prst="rect">
            <a:avLst/>
          </a:prstGeom>
        </p:spPr>
      </p:pic>
      <p:sp>
        <p:nvSpPr>
          <p:cNvPr id="5" name="Caisse 2"/>
          <p:cNvSpPr/>
          <p:nvPr/>
        </p:nvSpPr>
        <p:spPr>
          <a:xfrm>
            <a:off x="7552944" y="1097280"/>
            <a:ext cx="530352" cy="411480"/>
          </a:xfrm>
          <a:prstGeom prst="roundRect">
            <a:avLst>
              <a:gd name="adj" fmla="val 26667"/>
            </a:avLst>
          </a:prstGeom>
          <a:solidFill>
            <a:schemeClr val="bg2"/>
          </a:solidFill>
          <a:ln w="12700">
            <a:solidFill>
              <a:schemeClr val="bg2"/>
            </a:solidFill>
            <a:prstDash val="solid"/>
          </a:ln>
        </p:spPr>
      </p:sp>
      <p:pic>
        <p:nvPicPr>
          <p:cNvPr id="6" name="Caisse icône" descr="preencoded.png">    </p:cNvPr>
          <p:cNvPicPr>
            <a:picLocks noChangeAspect="1"/>
          </p:cNvPicPr>
          <p:nvPr/>
        </p:nvPicPr>
        <p:blipFill>
          <a:blip r:embed="rId2"/>
          <a:stretch>
            <a:fillRect/>
          </a:stretch>
        </p:blipFill>
        <p:spPr>
          <a:xfrm>
            <a:off x="7708392" y="1197864"/>
            <a:ext cx="219456" cy="219456"/>
          </a:xfrm>
          <a:prstGeom prst="rect">
            <a:avLst/>
          </a:prstGeom>
        </p:spPr>
      </p:pic>
      <p:sp>
        <p:nvSpPr>
          <p:cNvPr id="7" name="Caisse 3"/>
          <p:cNvSpPr/>
          <p:nvPr/>
        </p:nvSpPr>
        <p:spPr>
          <a:xfrm>
            <a:off x="6949440" y="1097280"/>
            <a:ext cx="530352" cy="411480"/>
          </a:xfrm>
          <a:prstGeom prst="roundRect">
            <a:avLst>
              <a:gd name="adj" fmla="val 26667"/>
            </a:avLst>
          </a:prstGeom>
          <a:solidFill>
            <a:schemeClr val="bg2"/>
          </a:solidFill>
          <a:ln w="12700">
            <a:solidFill>
              <a:schemeClr val="bg2"/>
            </a:solidFill>
            <a:prstDash val="solid"/>
          </a:ln>
        </p:spPr>
      </p:sp>
      <p:pic>
        <p:nvPicPr>
          <p:cNvPr id="8" name="Caisse icône" descr="preencoded.png">    </p:cNvPr>
          <p:cNvPicPr>
            <a:picLocks noChangeAspect="1"/>
          </p:cNvPicPr>
          <p:nvPr/>
        </p:nvPicPr>
        <p:blipFill>
          <a:blip r:embed="rId3"/>
          <a:stretch>
            <a:fillRect/>
          </a:stretch>
        </p:blipFill>
        <p:spPr>
          <a:xfrm>
            <a:off x="7104888" y="1197864"/>
            <a:ext cx="219456" cy="219456"/>
          </a:xfrm>
          <a:prstGeom prst="rect">
            <a:avLst/>
          </a:prstGeom>
        </p:spPr>
      </p:pic>
      <p:sp>
        <p:nvSpPr>
          <p:cNvPr id="9" name="Caisse 4"/>
          <p:cNvSpPr/>
          <p:nvPr/>
        </p:nvSpPr>
        <p:spPr>
          <a:xfrm>
            <a:off x="6345936" y="1097280"/>
            <a:ext cx="530352" cy="411480"/>
          </a:xfrm>
          <a:prstGeom prst="roundRect">
            <a:avLst>
              <a:gd name="adj" fmla="val 26667"/>
            </a:avLst>
          </a:prstGeom>
          <a:solidFill>
            <a:schemeClr val="bg2"/>
          </a:solidFill>
          <a:ln w="12700">
            <a:solidFill>
              <a:schemeClr val="bg2"/>
            </a:solidFill>
            <a:prstDash val="solid"/>
          </a:ln>
        </p:spPr>
      </p:sp>
      <p:pic>
        <p:nvPicPr>
          <p:cNvPr id="10" name="Caisse icône" descr="preencoded.png">    </p:cNvPr>
          <p:cNvPicPr>
            <a:picLocks noChangeAspect="1"/>
          </p:cNvPicPr>
          <p:nvPr/>
        </p:nvPicPr>
        <p:blipFill>
          <a:blip r:embed="rId4"/>
          <a:stretch>
            <a:fillRect/>
          </a:stretch>
        </p:blipFill>
        <p:spPr>
          <a:xfrm>
            <a:off x="6501384" y="1197864"/>
            <a:ext cx="219456" cy="219456"/>
          </a:xfrm>
          <a:prstGeom prst="rect">
            <a:avLst/>
          </a:prstGeom>
        </p:spPr>
      </p:pic>
      <p:sp>
        <p:nvSpPr>
          <p:cNvPr id="11" name="Caisse 5"/>
          <p:cNvSpPr/>
          <p:nvPr/>
        </p:nvSpPr>
        <p:spPr>
          <a:xfrm>
            <a:off x="5742432" y="1097280"/>
            <a:ext cx="530352" cy="411480"/>
          </a:xfrm>
          <a:prstGeom prst="roundRect">
            <a:avLst>
              <a:gd name="adj" fmla="val 26667"/>
            </a:avLst>
          </a:prstGeom>
          <a:solidFill>
            <a:schemeClr val="bg2"/>
          </a:solidFill>
          <a:ln w="12700">
            <a:solidFill>
              <a:schemeClr val="bg2"/>
            </a:solidFill>
            <a:prstDash val="solid"/>
          </a:ln>
        </p:spPr>
      </p:sp>
      <p:pic>
        <p:nvPicPr>
          <p:cNvPr id="12" name="Caisse icône" descr="preencoded.png">    </p:cNvPr>
          <p:cNvPicPr>
            <a:picLocks noChangeAspect="1"/>
          </p:cNvPicPr>
          <p:nvPr/>
        </p:nvPicPr>
        <p:blipFill>
          <a:blip r:embed="rId5"/>
          <a:stretch>
            <a:fillRect/>
          </a:stretch>
        </p:blipFill>
        <p:spPr>
          <a:xfrm>
            <a:off x="5897880" y="1197864"/>
            <a:ext cx="219456" cy="219456"/>
          </a:xfrm>
          <a:prstGeom prst="rect">
            <a:avLst/>
          </a:prstGeom>
        </p:spPr>
      </p:pic>
      <p:sp>
        <p:nvSpPr>
          <p:cNvPr id="13" name="Caisse 6"/>
          <p:cNvSpPr/>
          <p:nvPr/>
        </p:nvSpPr>
        <p:spPr>
          <a:xfrm>
            <a:off x="8156448" y="1600200"/>
            <a:ext cx="530352" cy="411480"/>
          </a:xfrm>
          <a:prstGeom prst="roundRect">
            <a:avLst>
              <a:gd name="adj" fmla="val 26667"/>
            </a:avLst>
          </a:prstGeom>
          <a:solidFill>
            <a:schemeClr val="bg2"/>
          </a:solidFill>
          <a:ln w="12700">
            <a:solidFill>
              <a:schemeClr val="bg2"/>
            </a:solidFill>
            <a:prstDash val="solid"/>
          </a:ln>
        </p:spPr>
      </p:sp>
      <p:pic>
        <p:nvPicPr>
          <p:cNvPr id="14" name="Caisse icône" descr="preencoded.png">    </p:cNvPr>
          <p:cNvPicPr>
            <a:picLocks noChangeAspect="1"/>
          </p:cNvPicPr>
          <p:nvPr/>
        </p:nvPicPr>
        <p:blipFill>
          <a:blip r:embed="rId6"/>
          <a:stretch>
            <a:fillRect/>
          </a:stretch>
        </p:blipFill>
        <p:spPr>
          <a:xfrm>
            <a:off x="8311896" y="1700784"/>
            <a:ext cx="219456" cy="219456"/>
          </a:xfrm>
          <a:prstGeom prst="rect">
            <a:avLst/>
          </a:prstGeom>
        </p:spPr>
      </p:pic>
      <p:sp>
        <p:nvSpPr>
          <p:cNvPr id="15" name="Caisse 7"/>
          <p:cNvSpPr/>
          <p:nvPr/>
        </p:nvSpPr>
        <p:spPr>
          <a:xfrm>
            <a:off x="7552944" y="1600200"/>
            <a:ext cx="530352" cy="411480"/>
          </a:xfrm>
          <a:prstGeom prst="roundRect">
            <a:avLst>
              <a:gd name="adj" fmla="val 26667"/>
            </a:avLst>
          </a:prstGeom>
          <a:solidFill>
            <a:schemeClr val="bg2"/>
          </a:solidFill>
          <a:ln w="12700">
            <a:solidFill>
              <a:schemeClr val="bg2"/>
            </a:solidFill>
            <a:prstDash val="solid"/>
          </a:ln>
        </p:spPr>
      </p:sp>
      <p:pic>
        <p:nvPicPr>
          <p:cNvPr id="16" name="Caisse icône" descr="preencoded.png">    </p:cNvPr>
          <p:cNvPicPr>
            <a:picLocks noChangeAspect="1"/>
          </p:cNvPicPr>
          <p:nvPr/>
        </p:nvPicPr>
        <p:blipFill>
          <a:blip r:embed="rId7"/>
          <a:stretch>
            <a:fillRect/>
          </a:stretch>
        </p:blipFill>
        <p:spPr>
          <a:xfrm>
            <a:off x="7708392" y="1700784"/>
            <a:ext cx="219456" cy="219456"/>
          </a:xfrm>
          <a:prstGeom prst="rect">
            <a:avLst/>
          </a:prstGeom>
        </p:spPr>
      </p:pic>
      <p:sp>
        <p:nvSpPr>
          <p:cNvPr id="17" name="Caisse 8"/>
          <p:cNvSpPr/>
          <p:nvPr/>
        </p:nvSpPr>
        <p:spPr>
          <a:xfrm>
            <a:off x="6949440" y="1600200"/>
            <a:ext cx="530352" cy="411480"/>
          </a:xfrm>
          <a:prstGeom prst="roundRect">
            <a:avLst>
              <a:gd name="adj" fmla="val 26667"/>
            </a:avLst>
          </a:prstGeom>
          <a:solidFill>
            <a:schemeClr val="bg2"/>
          </a:solidFill>
          <a:ln w="12700">
            <a:solidFill>
              <a:schemeClr val="bg2"/>
            </a:solidFill>
            <a:prstDash val="solid"/>
          </a:ln>
        </p:spPr>
      </p:sp>
      <p:pic>
        <p:nvPicPr>
          <p:cNvPr id="18" name="Caisse icône" descr="preencoded.png">    </p:cNvPr>
          <p:cNvPicPr>
            <a:picLocks noChangeAspect="1"/>
          </p:cNvPicPr>
          <p:nvPr/>
        </p:nvPicPr>
        <p:blipFill>
          <a:blip r:embed="rId8"/>
          <a:stretch>
            <a:fillRect/>
          </a:stretch>
        </p:blipFill>
        <p:spPr>
          <a:xfrm>
            <a:off x="7104888" y="1700784"/>
            <a:ext cx="219456" cy="219456"/>
          </a:xfrm>
          <a:prstGeom prst="rect">
            <a:avLst/>
          </a:prstGeom>
        </p:spPr>
      </p:pic>
      <p:sp>
        <p:nvSpPr>
          <p:cNvPr id="19" name="Caisse 9"/>
          <p:cNvSpPr/>
          <p:nvPr/>
        </p:nvSpPr>
        <p:spPr>
          <a:xfrm>
            <a:off x="6345936" y="1600200"/>
            <a:ext cx="530352" cy="411480"/>
          </a:xfrm>
          <a:prstGeom prst="roundRect">
            <a:avLst>
              <a:gd name="adj" fmla="val 26667"/>
            </a:avLst>
          </a:prstGeom>
          <a:solidFill>
            <a:schemeClr val="bg2"/>
          </a:solidFill>
          <a:ln w="12700">
            <a:solidFill>
              <a:schemeClr val="bg2"/>
            </a:solidFill>
            <a:prstDash val="solid"/>
          </a:ln>
        </p:spPr>
      </p:sp>
      <p:pic>
        <p:nvPicPr>
          <p:cNvPr id="20" name="Caisse icône" descr="preencoded.png">    </p:cNvPr>
          <p:cNvPicPr>
            <a:picLocks noChangeAspect="1"/>
          </p:cNvPicPr>
          <p:nvPr/>
        </p:nvPicPr>
        <p:blipFill>
          <a:blip r:embed="rId9"/>
          <a:stretch>
            <a:fillRect/>
          </a:stretch>
        </p:blipFill>
        <p:spPr>
          <a:xfrm>
            <a:off x="6501384" y="1700784"/>
            <a:ext cx="219456" cy="219456"/>
          </a:xfrm>
          <a:prstGeom prst="rect">
            <a:avLst/>
          </a:prstGeom>
        </p:spPr>
      </p:pic>
      <p:sp>
        <p:nvSpPr>
          <p:cNvPr id="21" name="Caisse 10"/>
          <p:cNvSpPr/>
          <p:nvPr/>
        </p:nvSpPr>
        <p:spPr>
          <a:xfrm>
            <a:off x="5742432" y="1600200"/>
            <a:ext cx="530352" cy="411480"/>
          </a:xfrm>
          <a:prstGeom prst="roundRect">
            <a:avLst>
              <a:gd name="adj" fmla="val 26667"/>
            </a:avLst>
          </a:prstGeom>
          <a:solidFill>
            <a:schemeClr val="bg2"/>
          </a:solidFill>
          <a:ln w="12700">
            <a:solidFill>
              <a:schemeClr val="bg2"/>
            </a:solidFill>
            <a:prstDash val="solid"/>
          </a:ln>
        </p:spPr>
      </p:sp>
      <p:pic>
        <p:nvPicPr>
          <p:cNvPr id="22" name="Caisse icône" descr="preencoded.png">    </p:cNvPr>
          <p:cNvPicPr>
            <a:picLocks noChangeAspect="1"/>
          </p:cNvPicPr>
          <p:nvPr/>
        </p:nvPicPr>
        <p:blipFill>
          <a:blip r:embed="rId10"/>
          <a:stretch>
            <a:fillRect/>
          </a:stretch>
        </p:blipFill>
        <p:spPr>
          <a:xfrm>
            <a:off x="5897880" y="1700784"/>
            <a:ext cx="219456" cy="219456"/>
          </a:xfrm>
          <a:prstGeom prst="rect">
            <a:avLst/>
          </a:prstGeom>
        </p:spPr>
      </p:pic>
      <p:sp>
        <p:nvSpPr>
          <p:cNvPr id="23" name="Liaison caisses"/>
          <p:cNvSpPr/>
          <p:nvPr/>
        </p:nvSpPr>
        <p:spPr>
          <a:xfrm>
            <a:off x="7242048" y="2011680"/>
            <a:ext cx="0" cy="365760"/>
          </a:xfrm>
          <a:prstGeom prst="line">
            <a:avLst/>
          </a:prstGeom>
          <a:noFill/>
          <a:ln w="25400">
            <a:solidFill>
              <a:srgbClr val="5B6678"/>
            </a:solidFill>
            <a:prstDash val="solid"/>
          </a:ln>
        </p:spPr>
      </p:sp>
      <p:sp>
        <p:nvSpPr>
          <p:cNvPr id="24" name="Légende caisses"/>
          <p:cNvSpPr txBox="1"/>
          <p:nvPr/>
        </p:nvSpPr>
        <p:spPr>
          <a:xfrm>
            <a:off x="5687568" y="2029968"/>
            <a:ext cx="1463040" cy="320040"/>
          </a:xfrm>
          <a:prstGeom prst="rect">
            <a:avLst/>
          </a:prstGeom>
          <a:noFill/>
          <a:ln/>
        </p:spPr>
        <p:txBody>
          <a:bodyPr wrap="square" lIns="0" tIns="0" rIns="0" bIns="0" rtlCol="0" anchor="ctr"/>
          <a:lstStyle/>
          <a:p>
            <a:pPr rtl="1" algn="r" indent="0" marL="0">
              <a:buNone/>
            </a:pPr>
            <a:r>
              <a:rPr lang="ar-SA" altLang="en-US" sz="1100" dirty="0">
                <a:solidFill>
                  <a:schemeClr val="accent5"/>
                </a:solidFill>
              </a:rPr>
              <a:t>صناديق عبر الشبكة</a:t>
            </a:r>
            <a:endParaRPr lang="ar-SA" sz="1100" dirty="0"/>
          </a:p>
        </p:txBody>
      </p:sp>
      <p:sp>
        <p:nvSpPr>
          <p:cNvPr id="25" name="Switch"/>
          <p:cNvSpPr/>
          <p:nvPr/>
        </p:nvSpPr>
        <p:spPr>
          <a:xfrm>
            <a:off x="6583680" y="2377440"/>
            <a:ext cx="1316736" cy="411480"/>
          </a:xfrm>
          <a:prstGeom prst="roundRect">
            <a:avLst>
              <a:gd name="adj" fmla="val 26667"/>
            </a:avLst>
          </a:prstGeom>
          <a:solidFill>
            <a:schemeClr val="accent2"/>
          </a:solidFill>
          <a:ln w="12700">
            <a:solidFill>
              <a:schemeClr val="accent2"/>
            </a:solidFill>
            <a:prstDash val="solid"/>
          </a:ln>
        </p:spPr>
      </p:sp>
      <p:pic>
        <p:nvPicPr>
          <p:cNvPr id="26" name="Switch icône" descr="preencoded.png">    </p:cNvPr>
          <p:cNvPicPr>
            <a:picLocks noChangeAspect="1"/>
          </p:cNvPicPr>
          <p:nvPr/>
        </p:nvPicPr>
        <p:blipFill>
          <a:blip r:embed="rId11"/>
          <a:stretch>
            <a:fillRect/>
          </a:stretch>
        </p:blipFill>
        <p:spPr>
          <a:xfrm>
            <a:off x="7562088" y="2459736"/>
            <a:ext cx="246888" cy="246888"/>
          </a:xfrm>
          <a:prstGeom prst="rect">
            <a:avLst/>
          </a:prstGeom>
        </p:spPr>
      </p:pic>
      <p:sp>
        <p:nvSpPr>
          <p:cNvPr id="27" name="Switch texte"/>
          <p:cNvSpPr txBox="1"/>
          <p:nvPr/>
        </p:nvSpPr>
        <p:spPr>
          <a:xfrm>
            <a:off x="6601968" y="2377440"/>
            <a:ext cx="914400" cy="411480"/>
          </a:xfrm>
          <a:prstGeom prst="rect">
            <a:avLst/>
          </a:prstGeom>
          <a:noFill/>
          <a:ln/>
        </p:spPr>
        <p:txBody>
          <a:bodyPr wrap="square" lIns="0" tIns="0" rIns="0" bIns="0" rtlCol="0" anchor="ctr"/>
          <a:lstStyle/>
          <a:p>
            <a:pPr rtl="1" algn="r" indent="0" marL="0">
              <a:buNone/>
            </a:pPr>
            <a:r>
              <a:rPr lang="ar-SA" altLang="en-US" sz="1200" b="1" dirty="0">
                <a:solidFill>
                  <a:schemeClr val="accent3"/>
                </a:solidFill>
              </a:rPr>
              <a:t>الشبكة المحلية</a:t>
            </a:r>
            <a:endParaRPr lang="ar-SA" sz="1200" dirty="0"/>
          </a:p>
        </p:txBody>
      </p:sp>
      <p:sp>
        <p:nvSpPr>
          <p:cNvPr id="28" name="Liaison gérant"/>
          <p:cNvSpPr/>
          <p:nvPr/>
        </p:nvSpPr>
        <p:spPr>
          <a:xfrm flipH="1">
            <a:off x="6126480" y="2583180"/>
            <a:ext cx="457200" cy="0"/>
          </a:xfrm>
          <a:prstGeom prst="line">
            <a:avLst/>
          </a:prstGeom>
          <a:noFill/>
          <a:ln w="25400">
            <a:solidFill>
              <a:srgbClr val="5B6678"/>
            </a:solidFill>
            <a:prstDash val="solid"/>
          </a:ln>
        </p:spPr>
      </p:sp>
      <p:sp>
        <p:nvSpPr>
          <p:cNvPr id="29" name="Gérant"/>
          <p:cNvSpPr/>
          <p:nvPr/>
        </p:nvSpPr>
        <p:spPr>
          <a:xfrm>
            <a:off x="4937760" y="2377440"/>
            <a:ext cx="1188720" cy="411480"/>
          </a:xfrm>
          <a:prstGeom prst="roundRect">
            <a:avLst>
              <a:gd name="adj" fmla="val 26667"/>
            </a:avLst>
          </a:prstGeom>
          <a:solidFill>
            <a:schemeClr val="bg2"/>
          </a:solidFill>
          <a:ln w="12700">
            <a:solidFill>
              <a:schemeClr val="bg2"/>
            </a:solidFill>
            <a:prstDash val="solid"/>
          </a:ln>
        </p:spPr>
      </p:sp>
      <p:pic>
        <p:nvPicPr>
          <p:cNvPr id="30" name="Gérant icône" descr="preencoded.png">    </p:cNvPr>
          <p:cNvPicPr>
            <a:picLocks noChangeAspect="1"/>
          </p:cNvPicPr>
          <p:nvPr/>
        </p:nvPicPr>
        <p:blipFill>
          <a:blip r:embed="rId12"/>
          <a:stretch>
            <a:fillRect/>
          </a:stretch>
        </p:blipFill>
        <p:spPr>
          <a:xfrm>
            <a:off x="5806440" y="2459736"/>
            <a:ext cx="246888" cy="246888"/>
          </a:xfrm>
          <a:prstGeom prst="rect">
            <a:avLst/>
          </a:prstGeom>
        </p:spPr>
      </p:pic>
      <p:sp>
        <p:nvSpPr>
          <p:cNvPr id="31" name="Gérant texte"/>
          <p:cNvSpPr txBox="1"/>
          <p:nvPr/>
        </p:nvSpPr>
        <p:spPr>
          <a:xfrm>
            <a:off x="4956048" y="2377440"/>
            <a:ext cx="804672" cy="411480"/>
          </a:xfrm>
          <a:prstGeom prst="rect">
            <a:avLst/>
          </a:prstGeom>
          <a:noFill/>
          <a:ln/>
        </p:spPr>
        <p:txBody>
          <a:bodyPr wrap="square" lIns="0" tIns="0" rIns="0" bIns="0" rtlCol="0" anchor="ctr"/>
          <a:lstStyle/>
          <a:p>
            <a:pPr rtl="1" algn="r" indent="0" marL="0">
              <a:buNone/>
            </a:pPr>
            <a:r>
              <a:rPr lang="ar-SA" altLang="en-US" sz="1000" b="1" dirty="0">
                <a:solidFill>
                  <a:schemeClr val="tx2"/>
                </a:solidFill>
              </a:rPr>
              <a:t>المسيّر: التقارير</a:t>
            </a:r>
            <a:endParaRPr lang="ar-SA" sz="1000" dirty="0"/>
          </a:p>
        </p:txBody>
      </p:sp>
      <p:sp>
        <p:nvSpPr>
          <p:cNvPr id="32" name="Liaison serveur"/>
          <p:cNvSpPr/>
          <p:nvPr/>
        </p:nvSpPr>
        <p:spPr>
          <a:xfrm>
            <a:off x="7242048" y="2788920"/>
            <a:ext cx="0" cy="365760"/>
          </a:xfrm>
          <a:prstGeom prst="line">
            <a:avLst/>
          </a:prstGeom>
          <a:noFill/>
          <a:ln w="25400">
            <a:solidFill>
              <a:srgbClr val="5B6678"/>
            </a:solidFill>
            <a:prstDash val="solid"/>
          </a:ln>
        </p:spPr>
      </p:sp>
      <p:sp>
        <p:nvSpPr>
          <p:cNvPr id="33" name="Serveur"/>
          <p:cNvSpPr/>
          <p:nvPr/>
        </p:nvSpPr>
        <p:spPr>
          <a:xfrm>
            <a:off x="5907024" y="3154680"/>
            <a:ext cx="2670048" cy="960120"/>
          </a:xfrm>
          <a:prstGeom prst="roundRect">
            <a:avLst>
              <a:gd name="adj" fmla="val 11429"/>
            </a:avLst>
          </a:prstGeom>
          <a:solidFill>
            <a:schemeClr val="tx2"/>
          </a:solidFill>
          <a:ln w="12700">
            <a:solidFill>
              <a:schemeClr val="tx2"/>
            </a:solidFill>
            <a:prstDash val="solid"/>
          </a:ln>
        </p:spPr>
      </p:sp>
      <p:pic>
        <p:nvPicPr>
          <p:cNvPr id="34" name="Serveur icône" descr="preencoded.png">    </p:cNvPr>
          <p:cNvPicPr>
            <a:picLocks noChangeAspect="1"/>
          </p:cNvPicPr>
          <p:nvPr/>
        </p:nvPicPr>
        <p:blipFill>
          <a:blip r:embed="rId13"/>
          <a:stretch>
            <a:fillRect/>
          </a:stretch>
        </p:blipFill>
        <p:spPr>
          <a:xfrm>
            <a:off x="7973568" y="3410712"/>
            <a:ext cx="438912" cy="438912"/>
          </a:xfrm>
          <a:prstGeom prst="rect">
            <a:avLst/>
          </a:prstGeom>
        </p:spPr>
      </p:pic>
      <p:sp>
        <p:nvSpPr>
          <p:cNvPr id="35" name="Serveur texte"/>
          <p:cNvSpPr txBox="1"/>
          <p:nvPr/>
        </p:nvSpPr>
        <p:spPr>
          <a:xfrm>
            <a:off x="5971032" y="3154680"/>
            <a:ext cx="1874520" cy="960120"/>
          </a:xfrm>
          <a:prstGeom prst="rect">
            <a:avLst/>
          </a:prstGeom>
          <a:noFill/>
          <a:ln/>
        </p:spPr>
        <p:txBody>
          <a:bodyPr wrap="square" lIns="0" tIns="0" rIns="0" bIns="0" rtlCol="0" anchor="ctr"/>
          <a:lstStyle/>
          <a:p>
            <a:pPr rtl="1" algn="r" indent="0" marL="0">
              <a:buNone/>
            </a:pPr>
            <a:r>
              <a:rPr lang="ar-SA" altLang="en-US" sz="1400" b="1" dirty="0">
                <a:solidFill>
                  <a:schemeClr val="bg1"/>
                </a:solidFill>
              </a:rPr>
              <a:t>خادم PostgreSQL 16</a:t>
            </a:r>
            <a:endParaRPr lang="ar-SA" sz="1400" dirty="0"/>
          </a:p>
          <a:p>
            <a:pPr rtl="1" algn="r" indent="0" marL="0">
              <a:buNone/>
            </a:pPr>
            <a:r>
              <a:rPr lang="ar-SA" altLang="en-US" sz="1100" dirty="0">
                <a:solidFill>
                  <a:schemeClr val="bg1"/>
                </a:solidFill>
              </a:rPr>
              <a:t>معالجان · ذاكرة 7 جيغابايت</a:t>
            </a:r>
            <a:endParaRPr lang="ar-SA" sz="1400" dirty="0"/>
          </a:p>
        </p:txBody>
      </p:sp>
      <p:sp>
        <p:nvSpPr>
          <p:cNvPr id="36" name="Conditions du test"/>
          <p:cNvSpPr txBox="1"/>
          <p:nvPr/>
        </p:nvSpPr>
        <p:spPr>
          <a:xfrm>
            <a:off x="457200" y="1097280"/>
            <a:ext cx="4114800" cy="3474720"/>
          </a:xfrm>
          <a:prstGeom prst="rect">
            <a:avLst/>
          </a:prstGeom>
          <a:noFill/>
          <a:ln/>
        </p:spPr>
        <p:txBody>
          <a:bodyPr wrap="square" lIns="0" tIns="0" rIns="0" bIns="0" rtlCol="0" anchor="t"/>
          <a:lstStyle/>
          <a:p>
            <a:pPr rtl="1" algn="r" indent="0" marL="0">
              <a:buNone/>
            </a:pPr>
            <a:r>
              <a:rPr lang="ar-SA" altLang="en-US" sz="1600" b="1" dirty="0">
                <a:solidFill>
                  <a:schemeClr val="tx2"/>
                </a:solidFill>
              </a:rPr>
              <a:t>قاعدة بيانات متجر كبير</a:t>
            </a:r>
            <a:endParaRPr lang="ar-SA" sz="1600" dirty="0"/>
          </a:p>
          <a:p>
            <a:pPr rtl="1" algn="r" indent="0" marL="0">
              <a:spcAft>
                <a:spcPts val="1000"/>
              </a:spcAft>
              <a:buNone/>
            </a:pPr>
            <a:r>
              <a:rPr lang="ar-SA" altLang="en-US" sz="1400" dirty="0">
                <a:solidFill>
                  <a:schemeClr val="tx1"/>
                </a:solidFill>
              </a:rPr>
              <a:t>5000 سلعة، و2000 زبون، و3 مستودعات، وسجل 6 أشهر (180000 عملية بيع).</a:t>
            </a:r>
            <a:endParaRPr lang="ar-SA" sz="1600" dirty="0"/>
          </a:p>
          <a:p>
            <a:pPr rtl="1" algn="r" indent="0" marL="0">
              <a:buNone/>
            </a:pPr>
            <a:r>
              <a:rPr lang="ar-SA" altLang="en-US" sz="1600" b="1" dirty="0">
                <a:solidFill>
                  <a:schemeClr val="tx2"/>
                </a:solidFill>
              </a:rPr>
              <a:t>كل عملية بيع كما في محاسب برو</a:t>
            </a:r>
            <a:endParaRPr lang="ar-SA" sz="1600" dirty="0"/>
          </a:p>
          <a:p>
            <a:pPr rtl="1" algn="r" indent="0" marL="0">
              <a:spcAft>
                <a:spcPts val="1000"/>
              </a:spcAft>
              <a:buNone/>
            </a:pPr>
            <a:r>
              <a:rPr lang="ar-SA" altLang="en-US" sz="1400" dirty="0">
                <a:solidFill>
                  <a:schemeClr val="tx1"/>
                </a:solidFill>
              </a:rPr>
              <a:t>مسح بالباركود، ثم دفعة واحدة: البيع، ومخزون المستودع، والصندوق، والقيود المحاسبية.</a:t>
            </a:r>
            <a:endParaRPr lang="ar-SA" sz="1600" dirty="0"/>
          </a:p>
          <a:p>
            <a:pPr rtl="1" algn="r" indent="0" marL="0">
              <a:buNone/>
            </a:pPr>
            <a:r>
              <a:rPr lang="ar-SA" altLang="en-US" sz="1600" b="1" dirty="0">
                <a:solidFill>
                  <a:schemeClr val="tx2"/>
                </a:solidFill>
              </a:rPr>
              <a:t>ثلاث جودات للشبكة</a:t>
            </a:r>
            <a:endParaRPr lang="ar-SA" sz="1600" dirty="0"/>
          </a:p>
          <a:p>
            <a:pPr rtl="1" algn="r" indent="0" marL="0">
              <a:spcAft>
                <a:spcPts val="1000"/>
              </a:spcAft>
              <a:buNone/>
            </a:pPr>
            <a:r>
              <a:rPr lang="ar-SA" altLang="en-US" sz="1400" dirty="0">
                <a:solidFill>
                  <a:schemeClr val="tx1"/>
                </a:solidFill>
              </a:rPr>
              <a:t>كابل، وواي فاي جيد، وواي فاي ضعيف، بمحاكاة تأخير في كل تبادل.</a:t>
            </a:r>
            <a:endParaRPr lang="ar-SA" sz="1600" dirty="0"/>
          </a:p>
        </p:txBody>
      </p:sp>
      <p:sp>
        <p:nvSpPr>
          <p:cNvPr id="25" name="Slide Number Placeholder 0"/>
          <p:cNvSpPr>
            <a:spLocks noGrp="1"/>
          </p:cNvSpPr>
          <p:nvPr>
            <p:ph type="sldNum" sz="quarter" idx="4294967295"/>
          </p:nvPr>
        </p:nvSpPr>
        <p:spPr>
          <a:xfrm>
            <a:off x="457200" y="4773168"/>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chemeClr val="accent5"/>
                </a:solidFil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594360"/>
          </a:xfrm>
          <a:prstGeom prst="rect">
            <a:avLst/>
          </a:prstGeom>
          <a:noFill/>
          <a:ln/>
        </p:spPr>
        <p:txBody>
          <a:bodyPr wrap="square" lIns="0" tIns="0" rIns="0" bIns="0" rtlCol="0" anchor="ctr"/>
          <a:lstStyle/>
          <a:p>
            <a:pPr rtl="1" algn="ctr" indent="0" marL="0">
              <a:buNone/>
            </a:pPr>
            <a:r>
              <a:rPr lang="ar-SA" altLang="en-US" sz="2800" b="1" dirty="0">
                <a:solidFill>
                  <a:schemeClr val="tx2"/>
                </a:solidFill>
              </a:rPr>
              <a:t>النتيجة: الخادم يحتفظ بهامش كبير جداً</a:t>
            </a:r>
            <a:endParaRPr lang="ar-SA" sz="2800" dirty="0"/>
          </a:p>
        </p:txBody>
      </p:sp>
      <p:sp>
        <p:nvSpPr>
          <p:cNvPr id="3" name="Chiffre 1"/>
          <p:cNvSpPr/>
          <p:nvPr/>
        </p:nvSpPr>
        <p:spPr>
          <a:xfrm>
            <a:off x="6071616" y="1051560"/>
            <a:ext cx="2615184" cy="1097280"/>
          </a:xfrm>
          <a:prstGeom prst="roundRect">
            <a:avLst>
              <a:gd name="adj" fmla="val 10000"/>
            </a:avLst>
          </a:prstGeom>
          <a:solidFill>
            <a:schemeClr val="bg2"/>
          </a:solidFill>
          <a:ln w="12700">
            <a:solidFill>
              <a:schemeClr val="bg2"/>
            </a:solidFill>
            <a:prstDash val="solid"/>
          </a:ln>
        </p:spPr>
      </p:sp>
      <p:sp>
        <p:nvSpPr>
          <p:cNvPr id="4" name="Chiffre"/>
          <p:cNvSpPr txBox="1"/>
          <p:nvPr/>
        </p:nvSpPr>
        <p:spPr>
          <a:xfrm>
            <a:off x="6254496" y="1097280"/>
            <a:ext cx="2249424" cy="594360"/>
          </a:xfrm>
          <a:prstGeom prst="rect">
            <a:avLst/>
          </a:prstGeom>
          <a:noFill/>
          <a:ln/>
        </p:spPr>
        <p:txBody>
          <a:bodyPr wrap="square" lIns="0" tIns="0" rIns="0" bIns="0" rtlCol="0" anchor="ctr"/>
          <a:lstStyle/>
          <a:p>
            <a:pPr algn="r" indent="0" marL="0">
              <a:buNone/>
            </a:pPr>
            <a:r>
              <a:rPr lang="ar-SA" altLang="en-US" sz="3400" b="1" dirty="0">
                <a:solidFill>
                  <a:schemeClr val="accent4"/>
                </a:solidFill>
              </a:rPr>
              <a:t>6687</a:t>
            </a:r>
            <a:endParaRPr lang="ar-SA" sz="3400" dirty="0"/>
          </a:p>
        </p:txBody>
      </p:sp>
      <p:sp>
        <p:nvSpPr>
          <p:cNvPr id="5" name="Libellé chiffre"/>
          <p:cNvSpPr txBox="1"/>
          <p:nvPr/>
        </p:nvSpPr>
        <p:spPr>
          <a:xfrm>
            <a:off x="6254496" y="1673352"/>
            <a:ext cx="2249424" cy="411480"/>
          </a:xfrm>
          <a:prstGeom prst="rect">
            <a:avLst/>
          </a:prstGeom>
          <a:noFill/>
          <a:ln/>
        </p:spPr>
        <p:txBody>
          <a:bodyPr wrap="square" lIns="0" tIns="0" rIns="0" bIns="0" rtlCol="0" anchor="t"/>
          <a:lstStyle/>
          <a:p>
            <a:pPr rtl="1" algn="r" indent="0" marL="0">
              <a:buNone/>
            </a:pPr>
            <a:r>
              <a:rPr lang="ar-SA" altLang="en-US" sz="1200" dirty="0">
                <a:solidFill>
                  <a:schemeClr val="tx1"/>
                </a:solidFill>
              </a:rPr>
              <a:t>عملية بيع في الدقيقة دون توقف، عبر الكابل</a:t>
            </a:r>
            <a:endParaRPr lang="ar-SA" sz="1200" dirty="0"/>
          </a:p>
        </p:txBody>
      </p:sp>
      <p:sp>
        <p:nvSpPr>
          <p:cNvPr id="6" name="Chiffre 2"/>
          <p:cNvSpPr/>
          <p:nvPr/>
        </p:nvSpPr>
        <p:spPr>
          <a:xfrm>
            <a:off x="3264408" y="1051560"/>
            <a:ext cx="2615184" cy="1097280"/>
          </a:xfrm>
          <a:prstGeom prst="roundRect">
            <a:avLst>
              <a:gd name="adj" fmla="val 10000"/>
            </a:avLst>
          </a:prstGeom>
          <a:solidFill>
            <a:schemeClr val="bg2"/>
          </a:solidFill>
          <a:ln w="12700">
            <a:solidFill>
              <a:schemeClr val="bg2"/>
            </a:solidFill>
            <a:prstDash val="solid"/>
          </a:ln>
        </p:spPr>
      </p:sp>
      <p:sp>
        <p:nvSpPr>
          <p:cNvPr id="7" name="Chiffre"/>
          <p:cNvSpPr txBox="1"/>
          <p:nvPr/>
        </p:nvSpPr>
        <p:spPr>
          <a:xfrm>
            <a:off x="3447288" y="1097280"/>
            <a:ext cx="2249424" cy="594360"/>
          </a:xfrm>
          <a:prstGeom prst="rect">
            <a:avLst/>
          </a:prstGeom>
          <a:noFill/>
          <a:ln/>
        </p:spPr>
        <p:txBody>
          <a:bodyPr wrap="square" lIns="0" tIns="0" rIns="0" bIns="0" rtlCol="0" anchor="ctr"/>
          <a:lstStyle/>
          <a:p>
            <a:pPr algn="r" indent="0" marL="0">
              <a:buNone/>
            </a:pPr>
            <a:r>
              <a:rPr lang="ar-SA" altLang="en-US" sz="3400" b="1" dirty="0">
                <a:solidFill>
                  <a:schemeClr val="accent4"/>
                </a:solidFill>
              </a:rPr>
              <a:t>0</a:t>
            </a:r>
            <a:endParaRPr lang="ar-SA" sz="3400" dirty="0"/>
          </a:p>
        </p:txBody>
      </p:sp>
      <p:sp>
        <p:nvSpPr>
          <p:cNvPr id="8" name="Libellé chiffre"/>
          <p:cNvSpPr txBox="1"/>
          <p:nvPr/>
        </p:nvSpPr>
        <p:spPr>
          <a:xfrm>
            <a:off x="3447288" y="1673352"/>
            <a:ext cx="2249424" cy="411480"/>
          </a:xfrm>
          <a:prstGeom prst="rect">
            <a:avLst/>
          </a:prstGeom>
          <a:noFill/>
          <a:ln/>
        </p:spPr>
        <p:txBody>
          <a:bodyPr wrap="square" lIns="0" tIns="0" rIns="0" bIns="0" rtlCol="0" anchor="t"/>
          <a:lstStyle/>
          <a:p>
            <a:pPr rtl="1" algn="r" indent="0" marL="0">
              <a:buNone/>
            </a:pPr>
            <a:r>
              <a:rPr lang="ar-SA" altLang="en-US" sz="1200" dirty="0">
                <a:solidFill>
                  <a:schemeClr val="tx1"/>
                </a:solidFill>
              </a:rPr>
              <a:t>خطأ في 14370 عملية بيع تجريبية</a:t>
            </a:r>
            <a:endParaRPr lang="ar-SA" sz="1200" dirty="0"/>
          </a:p>
        </p:txBody>
      </p:sp>
      <p:sp>
        <p:nvSpPr>
          <p:cNvPr id="9" name="Chiffre 3"/>
          <p:cNvSpPr/>
          <p:nvPr/>
        </p:nvSpPr>
        <p:spPr>
          <a:xfrm>
            <a:off x="457200" y="1051560"/>
            <a:ext cx="2615184" cy="1097280"/>
          </a:xfrm>
          <a:prstGeom prst="roundRect">
            <a:avLst>
              <a:gd name="adj" fmla="val 10000"/>
            </a:avLst>
          </a:prstGeom>
          <a:solidFill>
            <a:schemeClr val="bg2"/>
          </a:solidFill>
          <a:ln w="12700">
            <a:solidFill>
              <a:schemeClr val="bg2"/>
            </a:solidFill>
            <a:prstDash val="solid"/>
          </a:ln>
        </p:spPr>
      </p:sp>
      <p:sp>
        <p:nvSpPr>
          <p:cNvPr id="10" name="Chiffre"/>
          <p:cNvSpPr txBox="1"/>
          <p:nvPr/>
        </p:nvSpPr>
        <p:spPr>
          <a:xfrm>
            <a:off x="640080" y="1097280"/>
            <a:ext cx="2249424" cy="594360"/>
          </a:xfrm>
          <a:prstGeom prst="rect">
            <a:avLst/>
          </a:prstGeom>
          <a:noFill/>
          <a:ln/>
        </p:spPr>
        <p:txBody>
          <a:bodyPr wrap="square" lIns="0" tIns="0" rIns="0" bIns="0" rtlCol="0" anchor="ctr"/>
          <a:lstStyle/>
          <a:p>
            <a:pPr algn="r" indent="0" marL="0">
              <a:buNone/>
            </a:pPr>
            <a:r>
              <a:rPr lang="ar-SA" altLang="en-US" sz="3400" b="1" dirty="0">
                <a:solidFill>
                  <a:schemeClr val="accent4"/>
                </a:solidFill>
              </a:rPr>
              <a:t>100%</a:t>
            </a:r>
            <a:endParaRPr lang="ar-SA" sz="3400" dirty="0"/>
          </a:p>
        </p:txBody>
      </p:sp>
      <p:sp>
        <p:nvSpPr>
          <p:cNvPr id="11" name="Libellé chiffre"/>
          <p:cNvSpPr txBox="1"/>
          <p:nvPr/>
        </p:nvSpPr>
        <p:spPr>
          <a:xfrm>
            <a:off x="640080" y="1673352"/>
            <a:ext cx="2249424" cy="411480"/>
          </a:xfrm>
          <a:prstGeom prst="rect">
            <a:avLst/>
          </a:prstGeom>
          <a:noFill/>
          <a:ln/>
        </p:spPr>
        <p:txBody>
          <a:bodyPr wrap="square" lIns="0" tIns="0" rIns="0" bIns="0" rtlCol="0" anchor="t"/>
          <a:lstStyle/>
          <a:p>
            <a:pPr rtl="1" algn="r" indent="0" marL="0">
              <a:buNone/>
            </a:pPr>
            <a:r>
              <a:rPr lang="ar-SA" altLang="en-US" sz="1200" dirty="0">
                <a:solidFill>
                  <a:schemeClr val="tx1"/>
                </a:solidFill>
              </a:rPr>
              <a:t>المخزون والصندوق والمحاسبة صحيحة بعد الاختبار</a:t>
            </a:r>
            <a:endParaRPr lang="ar-SA" sz="1200" dirty="0"/>
          </a:p>
        </p:txBody>
      </p:sp>
      <p:graphicFrame>
        <p:nvGraphicFramePr>
          <p:cNvPr id="12" name="Graphique capacité" descr=""/>
          <p:cNvGraphicFramePr/>
          <p:nvPr/>
        </p:nvGraphicFramePr>
        <p:xfrm>
          <a:off x="457200" y="2331720"/>
          <a:ext cx="8229600" cy="2331720"/>
        </p:xfrm>
        <a:graphic xmlns:a="http://schemas.openxmlformats.org/drawingml/2006/main">
          <a:graphicData uri="http://schemas.openxmlformats.org/drawingml/2006/chart">
            <c:chart xmlns:c="http://schemas.openxmlformats.org/drawingml/2006/chart" r:id="rId1"/>
          </a:graphicData>
        </a:graphic>
      </p:graphicFrame>
      <p:sp>
        <p:nvSpPr>
          <p:cNvPr id="25" name="Slide Number Placeholder 0"/>
          <p:cNvSpPr>
            <a:spLocks noGrp="1"/>
          </p:cNvSpPr>
          <p:nvPr>
            <p:ph type="sldNum" sz="quarter" idx="4294967295"/>
          </p:nvPr>
        </p:nvSpPr>
        <p:spPr>
          <a:xfrm>
            <a:off x="457200" y="4773168"/>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chemeClr val="accent5"/>
                </a:solidFill>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594360"/>
          </a:xfrm>
          <a:prstGeom prst="rect">
            <a:avLst/>
          </a:prstGeom>
          <a:noFill/>
          <a:ln/>
        </p:spPr>
        <p:txBody>
          <a:bodyPr wrap="square" lIns="0" tIns="0" rIns="0" bIns="0" rtlCol="0" anchor="ctr"/>
          <a:lstStyle/>
          <a:p>
            <a:pPr rtl="1" algn="ctr" indent="0" marL="0">
              <a:buNone/>
            </a:pPr>
            <a:r>
              <a:rPr lang="ar-SA" altLang="en-US" sz="2800" b="1" dirty="0">
                <a:solidFill>
                  <a:schemeClr val="tx2"/>
                </a:solidFill>
              </a:rPr>
              <a:t>ما يهم حقاً: جودة الشبكة</a:t>
            </a:r>
            <a:endParaRPr lang="ar-SA" sz="2800" dirty="0"/>
          </a:p>
        </p:txBody>
      </p:sp>
      <p:graphicFrame>
        <p:nvGraphicFramePr>
          <p:cNvPr id="3" name="Graphique temps de validation" descr=""/>
          <p:cNvGraphicFramePr/>
          <p:nvPr/>
        </p:nvGraphicFramePr>
        <p:xfrm>
          <a:off x="4480560" y="1051560"/>
          <a:ext cx="4206240" cy="3429000"/>
        </p:xfrm>
        <a:graphic xmlns:a="http://schemas.openxmlformats.org/drawingml/2006/main">
          <a:graphicData uri="http://schemas.openxmlformats.org/drawingml/2006/chart">
            <c:chart xmlns:c="http://schemas.openxmlformats.org/drawingml/2006/chart" r:id="rId1"/>
          </a:graphicData>
        </a:graphic>
      </p:graphicFrame>
      <p:sp>
        <p:nvSpPr>
          <p:cNvPr id="4" name="Explication réseau"/>
          <p:cNvSpPr txBox="1"/>
          <p:nvPr/>
        </p:nvSpPr>
        <p:spPr>
          <a:xfrm>
            <a:off x="457200" y="1097280"/>
            <a:ext cx="3749040" cy="3474720"/>
          </a:xfrm>
          <a:prstGeom prst="rect">
            <a:avLst/>
          </a:prstGeom>
          <a:noFill/>
          <a:ln/>
        </p:spPr>
        <p:txBody>
          <a:bodyPr wrap="square" lIns="0" tIns="0" rIns="0" bIns="0" rtlCol="0" anchor="t"/>
          <a:lstStyle/>
          <a:p>
            <a:pPr rtl="1" algn="r" indent="0" marL="0">
              <a:buNone/>
            </a:pPr>
            <a:r>
              <a:rPr lang="ar-SA" altLang="en-US" sz="1600" b="1" dirty="0">
                <a:solidFill>
                  <a:schemeClr val="tx2"/>
                </a:solidFill>
              </a:rPr>
              <a:t>عملية البيع خفيفة جداً</a:t>
            </a:r>
            <a:endParaRPr lang="ar-SA" sz="1600" dirty="0"/>
          </a:p>
          <a:p>
            <a:pPr rtl="1" algn="r" indent="0" marL="0">
              <a:spcAft>
                <a:spcPts val="1000"/>
              </a:spcAft>
              <a:buNone/>
            </a:pPr>
            <a:r>
              <a:rPr lang="ar-SA" altLang="en-US" sz="1400" dirty="0">
                <a:solidFill>
                  <a:schemeClr val="tx1"/>
                </a:solidFill>
              </a:rPr>
              <a:t>نحو 5 كيلوبايت من البيانات. كل الصناديق معاً، بالإيقاع الفعلي، تستعمل 22 كيلوبت/ث، والشبكة المحلية العادية توفّر 100000 على الأقل.</a:t>
            </a:r>
            <a:endParaRPr lang="ar-SA" sz="1600" dirty="0"/>
          </a:p>
          <a:p>
            <a:pPr rtl="1" algn="r" indent="0" marL="0">
              <a:buNone/>
            </a:pPr>
            <a:r>
              <a:rPr lang="ar-SA" altLang="en-US" sz="1600" b="1" dirty="0">
                <a:solidFill>
                  <a:schemeClr val="tx2"/>
                </a:solidFill>
              </a:rPr>
              <a:t>لكنها تتطلب نحو عشرين تبادلاً</a:t>
            </a:r>
            <a:endParaRPr lang="ar-SA" sz="1600" dirty="0"/>
          </a:p>
          <a:p>
            <a:pPr rtl="1" algn="r" indent="0" marL="0">
              <a:spcAft>
                <a:spcPts val="1000"/>
              </a:spcAft>
              <a:buNone/>
            </a:pPr>
            <a:r>
              <a:rPr lang="ar-SA" altLang="en-US" sz="1400" dirty="0">
                <a:solidFill>
                  <a:schemeClr val="tx1"/>
                </a:solidFill>
              </a:rPr>
              <a:t>مع واي فاي ضعيف ينتظر كل تبادل: فيرتفع التأكيد من 0,07 ث إلى 0,8 ث، وكل مسح من 4 إلى 41 جزءاً من الألف من الثانية.</a:t>
            </a:r>
            <a:endParaRPr lang="ar-SA" sz="1600" dirty="0"/>
          </a:p>
          <a:p>
            <a:pPr rtl="1" algn="r" indent="0" marL="0">
              <a:buNone/>
            </a:pPr>
            <a:r>
              <a:rPr lang="ar-SA" altLang="en-US" sz="1600" b="1" dirty="0">
                <a:solidFill>
                  <a:schemeClr val="tx2"/>
                </a:solidFill>
              </a:rPr>
              <a:t>الخلاصة</a:t>
            </a:r>
            <a:endParaRPr lang="ar-SA" sz="1600" dirty="0"/>
          </a:p>
          <a:p>
            <a:pPr rtl="1" algn="r" indent="0" marL="0">
              <a:spcAft>
                <a:spcPts val="1000"/>
              </a:spcAft>
              <a:buNone/>
            </a:pPr>
            <a:r>
              <a:rPr lang="ar-SA" altLang="en-US" sz="1400" dirty="0">
                <a:solidFill>
                  <a:schemeClr val="tx1"/>
                </a:solidFill>
              </a:rPr>
              <a:t>ليست سعة الشبكة هي ما يحدّ، بل استقرارها: صِلوا الصناديق بالكابل.</a:t>
            </a:r>
            <a:endParaRPr lang="ar-SA" sz="1600" dirty="0"/>
          </a:p>
        </p:txBody>
      </p:sp>
      <p:sp>
        <p:nvSpPr>
          <p:cNvPr id="25" name="Slide Number Placeholder 0"/>
          <p:cNvSpPr>
            <a:spLocks noGrp="1"/>
          </p:cNvSpPr>
          <p:nvPr>
            <p:ph type="sldNum" sz="quarter" idx="4294967295"/>
          </p:nvPr>
        </p:nvSpPr>
        <p:spPr>
          <a:xfrm>
            <a:off x="457200" y="4773168"/>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chemeClr val="accent5"/>
                </a:solidFill>
              </a:defRPr>
            </a:lvl1pPr>
          </a:lstStyle>
          <a:p>
            <a:pPr algn="l"/>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594360"/>
          </a:xfrm>
          <a:prstGeom prst="rect">
            <a:avLst/>
          </a:prstGeom>
          <a:noFill/>
          <a:ln/>
        </p:spPr>
        <p:txBody>
          <a:bodyPr wrap="square" lIns="0" tIns="0" rIns="0" bIns="0" rtlCol="0" anchor="ctr"/>
          <a:lstStyle/>
          <a:p>
            <a:pPr rtl="1" algn="ctr" indent="0" marL="0">
              <a:buNone/>
            </a:pPr>
            <a:r>
              <a:rPr lang="ar-SA" altLang="en-US" sz="2800" b="1" dirty="0">
                <a:solidFill>
                  <a:schemeClr val="tx2"/>
                </a:solidFill>
              </a:rPr>
              <a:t>بطاقة: ما يجب تذكّره</a:t>
            </a:r>
            <a:endParaRPr lang="ar-SA" sz="2800" dirty="0"/>
          </a:p>
        </p:txBody>
      </p:sp>
      <p:sp>
        <p:nvSpPr>
          <p:cNvPr id="3" name="Verdict"/>
          <p:cNvSpPr/>
          <p:nvPr/>
        </p:nvSpPr>
        <p:spPr>
          <a:xfrm>
            <a:off x="4663440" y="1051560"/>
            <a:ext cx="4023360" cy="2606040"/>
          </a:xfrm>
          <a:prstGeom prst="roundRect">
            <a:avLst>
              <a:gd name="adj" fmla="val 4211"/>
            </a:avLst>
          </a:prstGeom>
          <a:solidFill>
            <a:schemeClr val="bg2"/>
          </a:solidFill>
          <a:ln w="12700">
            <a:solidFill>
              <a:schemeClr val="bg2"/>
            </a:solidFill>
            <a:prstDash val="solid"/>
          </a:ln>
        </p:spPr>
      </p:sp>
      <p:sp>
        <p:nvSpPr>
          <p:cNvPr id="4" name="Titre verdict"/>
          <p:cNvSpPr txBox="1"/>
          <p:nvPr/>
        </p:nvSpPr>
        <p:spPr>
          <a:xfrm>
            <a:off x="4892040" y="1188720"/>
            <a:ext cx="3566160" cy="320040"/>
          </a:xfrm>
          <a:prstGeom prst="rect">
            <a:avLst/>
          </a:prstGeom>
          <a:noFill/>
          <a:ln/>
        </p:spPr>
        <p:txBody>
          <a:bodyPr wrap="square" lIns="0" tIns="0" rIns="0" bIns="0" rtlCol="0" anchor="ctr"/>
          <a:lstStyle/>
          <a:p>
            <a:pPr rtl="1" algn="r" indent="0" marL="0">
              <a:buNone/>
            </a:pPr>
            <a:r>
              <a:rPr lang="ar-SA" altLang="en-US" sz="1600" b="1" dirty="0">
                <a:solidFill>
                  <a:schemeClr val="tx2"/>
                </a:solidFill>
              </a:rPr>
              <a:t>الحكم</a:t>
            </a:r>
            <a:endParaRPr lang="ar-SA" sz="1600" dirty="0"/>
          </a:p>
        </p:txBody>
      </p:sp>
      <p:sp>
        <p:nvSpPr>
          <p:cNvPr id="5" name="Verdict"/>
          <p:cNvSpPr txBox="1"/>
          <p:nvPr/>
        </p:nvSpPr>
        <p:spPr>
          <a:xfrm>
            <a:off x="4846320" y="1554480"/>
            <a:ext cx="3611880" cy="2011680"/>
          </a:xfrm>
          <a:prstGeom prst="rect">
            <a:avLst/>
          </a:prstGeom>
          <a:noFill/>
          <a:ln/>
        </p:spPr>
        <p:txBody>
          <a:bodyPr wrap="square" lIns="0" tIns="0" rIns="0" bIns="0" rtlCol="0" anchor="t"/>
          <a:lstStyle/>
          <a:p>
            <a:pPr rtl="1" algn="r" marL="342900" indent="-342900">
              <a:spcAft>
                <a:spcPts val="600"/>
              </a:spcAft>
              <a:buSzPct val="100000"/>
              <a:buChar char="•"/>
            </a:pPr>
            <a:r>
              <a:rPr lang="ar-SA" altLang="en-US" sz="1300" dirty="0">
                <a:solidFill>
                  <a:schemeClr val="tx1"/>
                </a:solidFill>
              </a:rPr>
              <a:t>متجر كبير متعدد المراكز يستعمل أقل من 1% من القدرة المقيسة.</a:t>
            </a:r>
            <a:endParaRPr lang="ar-SA" sz="1300" dirty="0"/>
          </a:p>
          <a:p>
            <a:pPr rtl="1" algn="r" marL="342900" indent="-342900">
              <a:spcAft>
                <a:spcPts val="600"/>
              </a:spcAft>
              <a:buSzPct val="100000"/>
              <a:buChar char="•"/>
            </a:pPr>
            <a:r>
              <a:rPr lang="ar-SA" altLang="en-US" sz="1300" dirty="0">
                <a:solidFill>
                  <a:schemeClr val="tx1"/>
                </a:solidFill>
              </a:rPr>
              <a:t>لا أخطاء، والبيانات صحيحة دائماً.</a:t>
            </a:r>
            <a:endParaRPr lang="ar-SA" sz="1300" dirty="0"/>
          </a:p>
          <a:p>
            <a:pPr rtl="1" algn="r" marL="342900" indent="-342900">
              <a:spcAft>
                <a:spcPts val="600"/>
              </a:spcAft>
              <a:buSzPct val="100000"/>
              <a:buChar char="•"/>
            </a:pPr>
            <a:r>
              <a:rPr lang="ar-SA" altLang="en-US" sz="1300" dirty="0">
                <a:solidFill>
                  <a:schemeClr val="tx1"/>
                </a:solidFill>
              </a:rPr>
              <a:t>كل الصناديق تبيع السلعة نفسها دون توقف: لا أخطاء، و2,5 ث انتظار في أسوأ الحالات (حالة قصوى).</a:t>
            </a:r>
            <a:endParaRPr lang="ar-SA" sz="1300" dirty="0"/>
          </a:p>
          <a:p>
            <a:pPr rtl="1" algn="r" marL="342900" indent="-342900">
              <a:spcAft>
                <a:spcPts val="600"/>
              </a:spcAft>
              <a:buSzPct val="100000"/>
              <a:buChar char="•"/>
            </a:pPr>
            <a:r>
              <a:rPr lang="ar-SA" altLang="en-US" sz="1300" dirty="0">
                <a:solidFill>
                  <a:schemeClr val="tx1"/>
                </a:solidFill>
              </a:rPr>
              <a:t>نقطة الضعف ليست الخادم، بل الواي فاي.</a:t>
            </a:r>
            <a:endParaRPr lang="ar-SA" sz="1300" dirty="0"/>
          </a:p>
        </p:txBody>
      </p:sp>
      <p:sp>
        <p:nvSpPr>
          <p:cNvPr id="6" name="Recommandations"/>
          <p:cNvSpPr/>
          <p:nvPr/>
        </p:nvSpPr>
        <p:spPr>
          <a:xfrm>
            <a:off x="457200" y="1051560"/>
            <a:ext cx="4023360" cy="2606040"/>
          </a:xfrm>
          <a:prstGeom prst="roundRect">
            <a:avLst>
              <a:gd name="adj" fmla="val 4211"/>
            </a:avLst>
          </a:prstGeom>
          <a:solidFill>
            <a:schemeClr val="tx2"/>
          </a:solidFill>
          <a:ln w="12700">
            <a:solidFill>
              <a:schemeClr val="tx2"/>
            </a:solidFill>
            <a:prstDash val="solid"/>
          </a:ln>
        </p:spPr>
      </p:sp>
      <p:sp>
        <p:nvSpPr>
          <p:cNvPr id="7" name="Titre recommandations"/>
          <p:cNvSpPr txBox="1"/>
          <p:nvPr/>
        </p:nvSpPr>
        <p:spPr>
          <a:xfrm>
            <a:off x="685800" y="1188720"/>
            <a:ext cx="3566160" cy="320040"/>
          </a:xfrm>
          <a:prstGeom prst="rect">
            <a:avLst/>
          </a:prstGeom>
          <a:noFill/>
          <a:ln/>
        </p:spPr>
        <p:txBody>
          <a:bodyPr wrap="square" lIns="0" tIns="0" rIns="0" bIns="0" rtlCol="0" anchor="ctr"/>
          <a:lstStyle/>
          <a:p>
            <a:pPr rtl="1" algn="r" indent="0" marL="0">
              <a:buNone/>
            </a:pPr>
            <a:r>
              <a:rPr lang="ar-SA" altLang="en-US" sz="1600" b="1" dirty="0">
                <a:solidFill>
                  <a:schemeClr val="accent2"/>
                </a:solidFill>
              </a:rPr>
              <a:t>توصياتنا</a:t>
            </a:r>
            <a:endParaRPr lang="ar-SA" sz="1600" dirty="0"/>
          </a:p>
        </p:txBody>
      </p:sp>
      <p:sp>
        <p:nvSpPr>
          <p:cNvPr id="8" name="Recommandations"/>
          <p:cNvSpPr txBox="1"/>
          <p:nvPr/>
        </p:nvSpPr>
        <p:spPr>
          <a:xfrm>
            <a:off x="640080" y="1554480"/>
            <a:ext cx="3611880" cy="2011680"/>
          </a:xfrm>
          <a:prstGeom prst="rect">
            <a:avLst/>
          </a:prstGeom>
          <a:noFill/>
          <a:ln/>
        </p:spPr>
        <p:txBody>
          <a:bodyPr wrap="square" lIns="0" tIns="0" rIns="0" bIns="0" rtlCol="0" anchor="t"/>
          <a:lstStyle/>
          <a:p>
            <a:pPr rtl="1" algn="r" marL="342900" indent="-342900">
              <a:spcAft>
                <a:spcPts val="600"/>
              </a:spcAft>
              <a:buSzPct val="100000"/>
              <a:buChar char="•"/>
            </a:pPr>
            <a:r>
              <a:rPr lang="ar-SA" altLang="en-US" sz="1300" dirty="0">
                <a:solidFill>
                  <a:schemeClr val="bg1"/>
                </a:solidFill>
              </a:rPr>
              <a:t>كابل شبكة لكل صندوق، مع موزّع (switch) جيغابت.</a:t>
            </a:r>
            <a:endParaRPr lang="ar-SA" sz="1300" dirty="0"/>
          </a:p>
          <a:p>
            <a:pPr rtl="1" algn="r" marL="342900" indent="-342900">
              <a:spcAft>
                <a:spcPts val="600"/>
              </a:spcAft>
              <a:buSzPct val="100000"/>
              <a:buChar char="•"/>
            </a:pPr>
            <a:r>
              <a:rPr lang="ar-SA" altLang="en-US" sz="1300" dirty="0">
                <a:solidFill>
                  <a:schemeClr val="bg1"/>
                </a:solidFill>
              </a:rPr>
              <a:t>جهاز حماية من انقطاع الكهرباء (UPS) للخادم والموزّع.</a:t>
            </a:r>
            <a:endParaRPr lang="ar-SA" sz="1300" dirty="0"/>
          </a:p>
          <a:p>
            <a:pPr rtl="1" algn="r" marL="342900" indent="-342900">
              <a:spcAft>
                <a:spcPts val="600"/>
              </a:spcAft>
              <a:buSzPct val="100000"/>
              <a:buChar char="•"/>
            </a:pPr>
            <a:r>
              <a:rPr lang="ar-SA" altLang="en-US" sz="1300" dirty="0">
                <a:solidFill>
                  <a:schemeClr val="bg1"/>
                </a:solidFill>
              </a:rPr>
              <a:t>نسخة احتياطية يومية على قرص خارجي.</a:t>
            </a:r>
            <a:endParaRPr lang="ar-SA" sz="1300" dirty="0"/>
          </a:p>
          <a:p>
            <a:pPr rtl="1" algn="r" marL="342900" indent="-342900">
              <a:spcAft>
                <a:spcPts val="600"/>
              </a:spcAft>
              <a:buSzPct val="100000"/>
              <a:buChar char="•"/>
            </a:pPr>
            <a:r>
              <a:rPr lang="ar-SA" altLang="en-US" sz="1300" dirty="0">
                <a:solidFill>
                  <a:schemeClr val="bg1"/>
                </a:solidFill>
              </a:rPr>
              <a:t>من جهة البرنامج: تأكيد البيع في إرسال واحد ليبقى سريعاً حتى مع الواي فاي.</a:t>
            </a:r>
            <a:endParaRPr lang="ar-SA" sz="1300" dirty="0"/>
          </a:p>
        </p:txBody>
      </p:sp>
      <p:sp>
        <p:nvSpPr>
          <p:cNvPr id="9" name="Limites cadre"/>
          <p:cNvSpPr/>
          <p:nvPr/>
        </p:nvSpPr>
        <p:spPr>
          <a:xfrm>
            <a:off x="457200" y="3840480"/>
            <a:ext cx="8229600" cy="777240"/>
          </a:xfrm>
          <a:prstGeom prst="roundRect">
            <a:avLst>
              <a:gd name="adj" fmla="val 11765"/>
            </a:avLst>
          </a:prstGeom>
          <a:ln w="12700">
            <a:solidFill>
              <a:srgbClr val="D5DEEA"/>
            </a:solidFill>
            <a:prstDash val="solid"/>
          </a:ln>
        </p:spPr>
      </p:sp>
      <p:sp>
        <p:nvSpPr>
          <p:cNvPr id="10" name="Limites"/>
          <p:cNvSpPr txBox="1"/>
          <p:nvPr/>
        </p:nvSpPr>
        <p:spPr>
          <a:xfrm>
            <a:off x="640080" y="3840480"/>
            <a:ext cx="7863840" cy="777240"/>
          </a:xfrm>
          <a:prstGeom prst="rect">
            <a:avLst/>
          </a:prstGeom>
          <a:noFill/>
          <a:ln/>
        </p:spPr>
        <p:txBody>
          <a:bodyPr wrap="square" lIns="0" tIns="0" rIns="0" bIns="0" rtlCol="0" anchor="ctr"/>
          <a:lstStyle/>
          <a:p>
            <a:pPr rtl="1" algn="r" indent="0" marL="0">
              <a:buNone/>
            </a:pPr>
            <a:r>
              <a:rPr lang="ar-SA" altLang="en-US" sz="1100" b="1" dirty="0">
                <a:solidFill>
                  <a:schemeClr val="tx2"/>
                </a:solidFill>
              </a:rPr>
              <a:t>حدود الاختبار: </a:t>
            </a:r>
            <a:pPr rtl="1" algn="r" indent="0" marL="0">
              <a:buNone/>
            </a:pPr>
            <a:r>
              <a:rPr lang="ar-SA" altLang="en-US" sz="1100" dirty="0">
                <a:solidFill>
                  <a:schemeClr val="accent5"/>
                </a:solidFill>
              </a:rPr>
              <a:t>أُجري الاختبار في 11 أكتوبر 2026 على قاعدة PostgreSQL تحاكي طريقة عمل محاسب برو، وليس على البرنامج نفسه؛ والشبكة محاكاة بتأخيرات وليست واي فاي حقيقياً. الخطوة القادمة: إعادة الاختبار بمحاسب برو ومراكز حقيقية.</a:t>
            </a:r>
            <a:endParaRPr lang="ar-SA" sz="1100" dirty="0"/>
          </a:p>
        </p:txBody>
      </p:sp>
      <p:sp>
        <p:nvSpPr>
          <p:cNvPr id="25" name="Slide Number Placeholder 0"/>
          <p:cNvSpPr>
            <a:spLocks noGrp="1"/>
          </p:cNvSpPr>
          <p:nvPr>
            <p:ph type="sldNum" sz="quarter" idx="4294967295"/>
          </p:nvPr>
        </p:nvSpPr>
        <p:spPr>
          <a:xfrm>
            <a:off x="457200" y="4773168"/>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chemeClr val="accent5"/>
                </a:solidFill>
              </a:defRPr>
            </a:lvl1pPr>
          </a:lstStyle>
          <a:p>
            <a:pPr algn="l"/>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ph idx="100" type="title" hasCustomPrompt="1"/>
          </p:nvPr>
        </p:nvSpPr>
        <p:spPr>
          <a:xfrm>
            <a:off x="548640" y="502920"/>
            <a:ext cx="8046720" cy="731520"/>
          </a:xfrm>
          <a:prstGeom prst="rect">
            <a:avLst/>
          </a:prstGeom>
          <a:noFill/>
          <a:ln/>
        </p:spPr>
        <p:txBody>
          <a:bodyPr wrap="square" lIns="0" tIns="0" rIns="0" bIns="0" rtlCol="0" anchor="ctr"/>
          <a:lstStyle/>
          <a:p>
            <a:pPr rtl="1" algn="r" indent="0" marL="0">
              <a:buNone/>
            </a:pPr>
            <a:r>
              <a:rPr lang="ar-SA" altLang="en-US" sz="3600" b="1" dirty="0">
                <a:solidFill>
                  <a:schemeClr val="bg1"/>
                </a:solidFill>
              </a:rPr>
              <a:t>شاهدوا محاسب برو وهو يعمل</a:t>
            </a:r>
            <a:endParaRPr lang="ar-SA" sz="3600" dirty="0"/>
          </a:p>
        </p:txBody>
      </p:sp>
      <p:sp>
        <p:nvSpPr>
          <p:cNvPr id="3" name="Appel"/>
          <p:cNvSpPr txBox="1"/>
          <p:nvPr/>
        </p:nvSpPr>
        <p:spPr>
          <a:xfrm>
            <a:off x="548640" y="1325880"/>
            <a:ext cx="8046720" cy="411480"/>
          </a:xfrm>
          <a:prstGeom prst="rect">
            <a:avLst/>
          </a:prstGeom>
          <a:noFill/>
          <a:ln/>
        </p:spPr>
        <p:txBody>
          <a:bodyPr wrap="square" lIns="0" tIns="0" rIns="0" bIns="0" rtlCol="0" anchor="ctr"/>
          <a:lstStyle/>
          <a:p>
            <a:pPr rtl="1" algn="r" indent="0" marL="0">
              <a:buNone/>
            </a:pPr>
            <a:r>
              <a:rPr lang="ar-SA" altLang="en-US" sz="1700" dirty="0">
                <a:solidFill>
                  <a:schemeClr val="bg2"/>
                </a:solidFill>
              </a:rPr>
              <a:t>اطلبوا عرضاً توضيحياً عبر واتساب: نريكم البرنامج وهو يعمل.</a:t>
            </a:r>
            <a:endParaRPr lang="ar-SA" sz="1700" dirty="0"/>
          </a:p>
        </p:txBody>
      </p:sp>
      <p:sp>
        <p:nvSpPr>
          <p:cNvPr id="4" name="WhatsApp carte"/>
          <p:cNvSpPr/>
          <p:nvPr/>
        </p:nvSpPr>
        <p:spPr>
          <a:xfrm>
            <a:off x="6053328" y="2148840"/>
            <a:ext cx="2542032" cy="1417320"/>
          </a:xfrm>
          <a:prstGeom prst="roundRect">
            <a:avLst>
              <a:gd name="adj" fmla="val 7742"/>
            </a:avLst>
          </a:prstGeom>
          <a:solidFill>
            <a:schemeClr val="accent3"/>
          </a:solidFill>
          <a:ln w="12700">
            <a:solidFill>
              <a:schemeClr val="accent3"/>
            </a:solidFill>
            <a:prstDash val="solid"/>
          </a:ln>
        </p:spPr>
      </p:sp>
      <p:sp>
        <p:nvSpPr>
          <p:cNvPr id="5" name="WhatsApp rond"/>
          <p:cNvSpPr/>
          <p:nvPr/>
        </p:nvSpPr>
        <p:spPr>
          <a:xfrm>
            <a:off x="7726680" y="2377440"/>
            <a:ext cx="640080" cy="640080"/>
          </a:xfrm>
          <a:prstGeom prst="ellipse">
            <a:avLst/>
          </a:prstGeom>
          <a:solidFill>
            <a:srgbClr val="F59E0B"/>
          </a:solidFill>
          <a:ln w="12700">
            <a:solidFill>
              <a:srgbClr val="F59E0B"/>
            </a:solidFill>
            <a:prstDash val="solid"/>
          </a:ln>
        </p:spPr>
      </p:sp>
      <p:pic>
        <p:nvPicPr>
          <p:cNvPr id="6" name="WhatsApp icône" descr="preencoded.png">    </p:cNvPr>
          <p:cNvPicPr>
            <a:picLocks noChangeAspect="1"/>
          </p:cNvPicPr>
          <p:nvPr/>
        </p:nvPicPr>
        <p:blipFill>
          <a:blip r:embed="rId1"/>
          <a:stretch>
            <a:fillRect/>
          </a:stretch>
        </p:blipFill>
        <p:spPr>
          <a:xfrm>
            <a:off x="7893101" y="2543861"/>
            <a:ext cx="307238" cy="307238"/>
          </a:xfrm>
          <a:prstGeom prst="rect">
            <a:avLst/>
          </a:prstGeom>
        </p:spPr>
      </p:pic>
      <p:sp>
        <p:nvSpPr>
          <p:cNvPr id="7" name="WhatsApp texte"/>
          <p:cNvSpPr txBox="1"/>
          <p:nvPr/>
        </p:nvSpPr>
        <p:spPr>
          <a:xfrm>
            <a:off x="6172200" y="3063240"/>
            <a:ext cx="2194560" cy="457200"/>
          </a:xfrm>
          <a:prstGeom prst="rect">
            <a:avLst/>
          </a:prstGeom>
          <a:noFill/>
          <a:ln/>
        </p:spPr>
        <p:txBody>
          <a:bodyPr wrap="square" lIns="0" tIns="0" rIns="0" bIns="0" rtlCol="0" anchor="ctr"/>
          <a:lstStyle/>
          <a:p>
            <a:pPr rtl="1" algn="r" indent="0" marL="0">
              <a:buNone/>
            </a:pPr>
            <a:r>
              <a:rPr lang="ar-SA" altLang="en-US" sz="1300" dirty="0">
                <a:solidFill>
                  <a:schemeClr val="bg2"/>
                </a:solidFill>
              </a:rPr>
              <a:t>واتساب</a:t>
            </a:r>
            <a:endParaRPr lang="ar-SA" sz="1300" dirty="0"/>
          </a:p>
          <a:p>
            <a:pPr algn="r" indent="0" marL="0">
              <a:buNone/>
            </a:pPr>
            <a:r>
              <a:rPr lang="ar-SA" altLang="en-US" sz="1500" b="1" dirty="0">
                <a:solidFill>
                  <a:schemeClr val="bg1"/>
                </a:solidFill>
              </a:rPr>
              <a:t>+222 43 45 92 22</a:t>
            </a:r>
            <a:endParaRPr lang="ar-SA" sz="1300" dirty="0"/>
          </a:p>
        </p:txBody>
      </p:sp>
      <p:sp>
        <p:nvSpPr>
          <p:cNvPr id="8" name="E-mail carte"/>
          <p:cNvSpPr/>
          <p:nvPr/>
        </p:nvSpPr>
        <p:spPr>
          <a:xfrm>
            <a:off x="3337560" y="2148840"/>
            <a:ext cx="2542032" cy="1417320"/>
          </a:xfrm>
          <a:prstGeom prst="roundRect">
            <a:avLst>
              <a:gd name="adj" fmla="val 7742"/>
            </a:avLst>
          </a:prstGeom>
          <a:solidFill>
            <a:schemeClr val="accent3"/>
          </a:solidFill>
          <a:ln w="12700">
            <a:solidFill>
              <a:schemeClr val="accent3"/>
            </a:solidFill>
            <a:prstDash val="solid"/>
          </a:ln>
        </p:spPr>
      </p:sp>
      <p:sp>
        <p:nvSpPr>
          <p:cNvPr id="9" name="E-mail rond"/>
          <p:cNvSpPr/>
          <p:nvPr/>
        </p:nvSpPr>
        <p:spPr>
          <a:xfrm>
            <a:off x="5010912" y="2377440"/>
            <a:ext cx="640080" cy="640080"/>
          </a:xfrm>
          <a:prstGeom prst="ellipse">
            <a:avLst/>
          </a:prstGeom>
          <a:solidFill>
            <a:srgbClr val="F59E0B"/>
          </a:solidFill>
          <a:ln w="12700">
            <a:solidFill>
              <a:srgbClr val="F59E0B"/>
            </a:solidFill>
            <a:prstDash val="solid"/>
          </a:ln>
        </p:spPr>
      </p:sp>
      <p:pic>
        <p:nvPicPr>
          <p:cNvPr id="10" name="E-mail icône" descr="preencoded.png">    </p:cNvPr>
          <p:cNvPicPr>
            <a:picLocks noChangeAspect="1"/>
          </p:cNvPicPr>
          <p:nvPr/>
        </p:nvPicPr>
        <p:blipFill>
          <a:blip r:embed="rId2"/>
          <a:stretch>
            <a:fillRect/>
          </a:stretch>
        </p:blipFill>
        <p:spPr>
          <a:xfrm>
            <a:off x="5177333" y="2543861"/>
            <a:ext cx="307238" cy="307238"/>
          </a:xfrm>
          <a:prstGeom prst="rect">
            <a:avLst/>
          </a:prstGeom>
        </p:spPr>
      </p:pic>
      <p:sp>
        <p:nvSpPr>
          <p:cNvPr id="11" name="E-mail texte"/>
          <p:cNvSpPr txBox="1"/>
          <p:nvPr/>
        </p:nvSpPr>
        <p:spPr>
          <a:xfrm>
            <a:off x="3456432" y="3063240"/>
            <a:ext cx="2194560" cy="457200"/>
          </a:xfrm>
          <a:prstGeom prst="rect">
            <a:avLst/>
          </a:prstGeom>
          <a:noFill/>
          <a:ln/>
        </p:spPr>
        <p:txBody>
          <a:bodyPr wrap="square" lIns="0" tIns="0" rIns="0" bIns="0" rtlCol="0" anchor="ctr"/>
          <a:lstStyle/>
          <a:p>
            <a:pPr rtl="1" algn="r" indent="0" marL="0">
              <a:buNone/>
            </a:pPr>
            <a:r>
              <a:rPr lang="ar-SA" altLang="en-US" sz="1300" dirty="0">
                <a:solidFill>
                  <a:schemeClr val="bg2"/>
                </a:solidFill>
              </a:rPr>
              <a:t>البريد الإلكتروني</a:t>
            </a:r>
            <a:endParaRPr lang="ar-SA" sz="1300" dirty="0"/>
          </a:p>
          <a:p>
            <a:pPr algn="r" indent="0" marL="0">
              <a:buNone/>
            </a:pPr>
            <a:r>
              <a:rPr lang="ar-SA" altLang="en-US" sz="1500" b="1" dirty="0">
                <a:solidFill>
                  <a:schemeClr val="bg1"/>
                </a:solidFill>
              </a:rPr>
              <a:t>contact@it-rim.net</a:t>
            </a:r>
            <a:endParaRPr lang="ar-SA" sz="1300" dirty="0"/>
          </a:p>
        </p:txBody>
      </p:sp>
      <p:sp>
        <p:nvSpPr>
          <p:cNvPr id="12" name="Site carte"/>
          <p:cNvSpPr/>
          <p:nvPr/>
        </p:nvSpPr>
        <p:spPr>
          <a:xfrm>
            <a:off x="621792" y="2148840"/>
            <a:ext cx="2542032" cy="1417320"/>
          </a:xfrm>
          <a:prstGeom prst="roundRect">
            <a:avLst>
              <a:gd name="adj" fmla="val 7742"/>
            </a:avLst>
          </a:prstGeom>
          <a:solidFill>
            <a:schemeClr val="accent3"/>
          </a:solidFill>
          <a:ln w="12700">
            <a:solidFill>
              <a:schemeClr val="accent3"/>
            </a:solidFill>
            <a:prstDash val="solid"/>
          </a:ln>
        </p:spPr>
      </p:sp>
      <p:sp>
        <p:nvSpPr>
          <p:cNvPr id="13" name="Site rond"/>
          <p:cNvSpPr/>
          <p:nvPr/>
        </p:nvSpPr>
        <p:spPr>
          <a:xfrm>
            <a:off x="2295144" y="2377440"/>
            <a:ext cx="640080" cy="640080"/>
          </a:xfrm>
          <a:prstGeom prst="ellipse">
            <a:avLst/>
          </a:prstGeom>
          <a:solidFill>
            <a:srgbClr val="F59E0B"/>
          </a:solidFill>
          <a:ln w="12700">
            <a:solidFill>
              <a:srgbClr val="F59E0B"/>
            </a:solidFill>
            <a:prstDash val="solid"/>
          </a:ln>
        </p:spPr>
      </p:sp>
      <p:pic>
        <p:nvPicPr>
          <p:cNvPr id="14" name="Site icône" descr="preencoded.png">    </p:cNvPr>
          <p:cNvPicPr>
            <a:picLocks noChangeAspect="1"/>
          </p:cNvPicPr>
          <p:nvPr/>
        </p:nvPicPr>
        <p:blipFill>
          <a:blip r:embed="rId3"/>
          <a:stretch>
            <a:fillRect/>
          </a:stretch>
        </p:blipFill>
        <p:spPr>
          <a:xfrm>
            <a:off x="2461565" y="2543861"/>
            <a:ext cx="307238" cy="307238"/>
          </a:xfrm>
          <a:prstGeom prst="rect">
            <a:avLst/>
          </a:prstGeom>
        </p:spPr>
      </p:pic>
      <p:sp>
        <p:nvSpPr>
          <p:cNvPr id="15" name="Site texte"/>
          <p:cNvSpPr txBox="1"/>
          <p:nvPr/>
        </p:nvSpPr>
        <p:spPr>
          <a:xfrm>
            <a:off x="740664" y="3063240"/>
            <a:ext cx="2194560" cy="457200"/>
          </a:xfrm>
          <a:prstGeom prst="rect">
            <a:avLst/>
          </a:prstGeom>
          <a:noFill/>
          <a:ln/>
        </p:spPr>
        <p:txBody>
          <a:bodyPr wrap="square" lIns="0" tIns="0" rIns="0" bIns="0" rtlCol="0" anchor="ctr"/>
          <a:lstStyle/>
          <a:p>
            <a:pPr rtl="1" algn="r" indent="0" marL="0">
              <a:buNone/>
            </a:pPr>
            <a:r>
              <a:rPr lang="ar-SA" altLang="en-US" sz="1300" dirty="0">
                <a:solidFill>
                  <a:schemeClr val="bg2"/>
                </a:solidFill>
              </a:rPr>
              <a:t>الموقع</a:t>
            </a:r>
            <a:endParaRPr lang="ar-SA" sz="1300" dirty="0"/>
          </a:p>
          <a:p>
            <a:pPr algn="r" indent="0" marL="0">
              <a:buNone/>
            </a:pPr>
            <a:r>
              <a:rPr lang="ar-SA" altLang="en-US" sz="1500" b="1" dirty="0">
                <a:solidFill>
                  <a:schemeClr val="bg1"/>
                </a:solidFill>
              </a:rPr>
              <a:t>www.it-rim.net</a:t>
            </a:r>
            <a:endParaRPr lang="ar-SA" sz="1300" dirty="0"/>
          </a:p>
        </p:txBody>
      </p:sp>
      <p:pic>
        <p:nvPicPr>
          <p:cNvPr id="16" name="Logo Mouhassib Pro" descr="شعار محاسب برو">    </p:cNvPr>
          <p:cNvPicPr>
            <a:picLocks noChangeAspect="1"/>
          </p:cNvPicPr>
          <p:nvPr/>
        </p:nvPicPr>
        <p:blipFill>
          <a:blip r:embed="rId4"/>
          <a:stretch>
            <a:fillRect/>
          </a:stretch>
        </p:blipFill>
        <p:spPr>
          <a:xfrm>
            <a:off x="8001000" y="3977640"/>
            <a:ext cx="594360" cy="594360"/>
          </a:xfrm>
          <a:prstGeom prst="rect">
            <a:avLst/>
          </a:prstGeom>
        </p:spPr>
      </p:pic>
      <p:sp>
        <p:nvSpPr>
          <p:cNvPr id="17" name="Signature"/>
          <p:cNvSpPr txBox="1"/>
          <p:nvPr/>
        </p:nvSpPr>
        <p:spPr>
          <a:xfrm>
            <a:off x="2377440" y="3977640"/>
            <a:ext cx="5486400" cy="594360"/>
          </a:xfrm>
          <a:prstGeom prst="rect">
            <a:avLst/>
          </a:prstGeom>
          <a:noFill/>
          <a:ln/>
        </p:spPr>
        <p:txBody>
          <a:bodyPr wrap="square" lIns="0" tIns="0" rIns="0" bIns="0" rtlCol="0" anchor="ctr"/>
          <a:lstStyle/>
          <a:p>
            <a:pPr rtl="1" algn="r" indent="0" marL="0">
              <a:buNone/>
            </a:pPr>
            <a:r>
              <a:rPr lang="ar-SA" altLang="en-US" sz="1300" dirty="0">
                <a:solidFill>
                  <a:schemeClr val="bg2"/>
                </a:solidFill>
              </a:rPr>
              <a:t>محاسب برو، حل من IT-RIM · موريتانيا</a:t>
            </a:r>
            <a:endParaRPr lang="ar-SA" sz="1300" dirty="0"/>
          </a:p>
        </p:txBody>
      </p:sp>
    </p:spTree>
  </p:cSld>
  <p:clrMapOvr>
    <a:masterClrMapping/>
  </p:clrMapOvr>
</p:sld>
</file>

<file path=ppt/theme/theme1.xml><?xml version="1.0" encoding="utf-8"?>
<a:theme xmlns:a="http://schemas.openxmlformats.org/drawingml/2006/main" name="Mouhassib Pro">
  <a:themeElements>
    <a:clrScheme name="Mouhassib Pro">
      <a:dk1>
        <a:srgbClr val="1F2937"/>
      </a:dk1>
      <a:lt1>
        <a:srgbClr val="FFFFFF"/>
      </a:lt1>
      <a:dk2>
        <a:srgbClr val="16325C"/>
      </a:dk2>
      <a:lt2>
        <a:srgbClr val="EEF3FA"/>
      </a:lt2>
      <a:accent1>
        <a:srgbClr val="16325C"/>
      </a:accent1>
      <a:accent2>
        <a:srgbClr val="F59E0B"/>
      </a:accent2>
      <a:accent3>
        <a:srgbClr val="0E1B33"/>
      </a:accent3>
      <a:accent4>
        <a:srgbClr val="B45309"/>
      </a:accent4>
      <a:accent5>
        <a:srgbClr val="5B6678"/>
      </a:accent5>
      <a:accent6>
        <a:srgbClr val="D5DEEA"/>
      </a:accent6>
      <a:hlink>
        <a:srgbClr val="16325C"/>
      </a:hlink>
      <a:folHlink>
        <a:srgbClr val="5B6678"/>
      </a:folHlink>
    </a:clrScheme>
    <a:fontScheme name="Mouhassib Pro">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IT-RIM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محاسب برو — عرض تقديمي</dc:title>
  <dc:subject>PptxGenJS Presentation</dc:subject>
  <dc:creator>IT-RIM</dc:creator>
  <cp:lastModifiedBy>IT-RIM</cp:lastModifiedBy>
  <cp:revision>1</cp:revision>
  <dcterms:created xsi:type="dcterms:W3CDTF">2026-10-12T18:32:18Z</dcterms:created>
  <dcterms:modified xsi:type="dcterms:W3CDTF">2026-10-12T18:32:18Z</dcterms:modified>
</cp:coreProperties>
</file>