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1.png"/><Relationship Id="rId4" Type="http://schemas.openxmlformats.org/officeDocument/2006/relationships/image" Target="../media/image-2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1.png"/><Relationship Id="rId4" Type="http://schemas.openxmlformats.org/officeDocument/2006/relationships/image" Target="../media/image-10-1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1463040"/>
            <a:ext cx="4572000" cy="457200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02C39A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777240" cy="77724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5" name="Image 0" descr="/tmp/claude-0/-home-claude/33b65abe-6d2e-5089-8614-606f6a47f3f2/scratchpad/manzeel-deck/icons/cart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0058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28600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MANZEEL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2461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Premium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9776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logiciel de gestion commerciale pensé pour votre boutique — ventes, achats, stock, caisse et zakat, dans une seule application, 100% bilingue français / arabe.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Gérer un commerce, ce n’est jamais simple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outils génériques ou le papier laissent trop de place à l’erreur.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40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272" y="2359152"/>
            <a:ext cx="310896" cy="310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2221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Cahiers et calculs à la main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679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Temps perdu, erreurs de saisie, aucune vue d’ensemble sur l’activité réelle du magasin.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263640" y="1965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2240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1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832" y="2359152"/>
            <a:ext cx="310896" cy="31089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269480" y="2221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Créances et dettes qui se perdent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7269480" y="2679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Difficile de savoir qui doit quoi, depuis quand, et sur quelle facture exactement.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40080" y="4251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4526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6" name="Image 2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4645152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645920" y="4507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dans la mauvaise langue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1645920" y="4965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client arabophone reçoit une facture en français, ou l’inverse — image peu professionnelle.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263640" y="4251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37960" y="4526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3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4645152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269480" y="4507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Caisse qui part dans le rouge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7269480" y="4965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contrôle, les sorties d’espèces peuvent dépasser ce qui est réellement disponible.</a:t>
            </a:r>
            <a:endParaRPr lang="en-US" sz="1150" dirty="0"/>
          </a:p>
        </p:txBody>
      </p:sp>
      <p:sp>
        <p:nvSpPr>
          <p:cNvPr id="24" name="Text 18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seul logiciel pour tout votre commerce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modules connectés entre eux — une seule base de données, une seule vérité.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11680" y="228600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6" name="Image 0" descr="/tmp/claude-0/-home-claude/33b65abe-6d2e-5089-8614-606f6a47f3f2/scratchpad/manzeel-deck/icons/cart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4560" y="246888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49300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Comptant ou à crédit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389120" y="20116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760720" y="228600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1" name="Image 1" descr="/tmp/claude-0/-home-claude/33b65abe-6d2e-5089-8614-606f6a47f3f2/scratchpad/manzeel-deck/icons/boxes-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46888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26280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Achats &amp; Stock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526280" y="349300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Mouvements tracés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8138160" y="20116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509760" y="228600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6" name="Image 2" descr="/tmp/claude-0/-home-claude/33b65abe-6d2e-5089-8614-606f6a47f3f2/scratchpad/manzeel-deck/icons/wallet-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0" y="24688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75320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Caisse &amp; Dépenses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8275320" y="349300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 jamais négatif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40080" y="425196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2011680" y="452628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21" name="Image 3" descr="/tmp/claude-0/-home-claude/33b65abe-6d2e-5089-8614-606f6a47f3f2/scratchpad/manzeel-deck/icons/users-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" y="47091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77240" y="534924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&amp; Fournisseurs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777240" y="573328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Historique complet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389120" y="425196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5760720" y="452628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26" name="Image 4" descr="/tmp/claude-0/-home-claude/33b65abe-6d2e-5089-8614-606f6a47f3f2/scratchpad/manzeel-deck/icons/moon-dar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470916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526280" y="534924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Zakat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4526280" y="573328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 automatique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8138160" y="425196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9509760" y="452628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31" name="Image 5" descr="/tmp/claude-0/-home-claude/33b65abe-6d2e-5089-8614-606f6a47f3f2/scratchpad/manzeel-deck/icons/shield-da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2640" y="470916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75320" y="534924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Utilisateurs &amp; Rôles</a:t>
            </a:r>
            <a:endParaRPr lang="en-US" sz="1500" dirty="0"/>
          </a:p>
        </p:txBody>
      </p:sp>
      <p:sp>
        <p:nvSpPr>
          <p:cNvPr id="33" name="Text 25"/>
          <p:cNvSpPr txBox="1"/>
          <p:nvPr/>
        </p:nvSpPr>
        <p:spPr>
          <a:xfrm>
            <a:off x="8275320" y="573328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Admin, gérant, vendeur, caissier</a:t>
            </a:r>
            <a:endParaRPr lang="en-US" sz="1100" dirty="0"/>
          </a:p>
        </p:txBody>
      </p:sp>
      <p:sp>
        <p:nvSpPr>
          <p:cNvPr id="34" name="Text 26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Vente comptant ou à crédit, en un clic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91640"/>
            <a:ext cx="612648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Bascule simple "Comptant / À crédit" — le montant payé et le mode de règlement s’adaptent automatiquement.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obligatoire pour une vente à crédit : chaque dette reste traçable jusqu’au bout.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Factures et tickets PDF bilingues, avec mise en page entièrement adaptée à l’arabe (droite à gauche).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noms de produits s’affichent toujours dans la bonne langue, même sur une ancienne facture réimprimée.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406640" y="1691640"/>
            <a:ext cx="4114800" cy="4297680"/>
          </a:xfrm>
          <a:prstGeom prst="roundRect">
            <a:avLst>
              <a:gd name="adj" fmla="val 2667"/>
            </a:avLst>
          </a:prstGeom>
          <a:solidFill>
            <a:srgbClr val="F3F8F7"/>
          </a:solidFill>
          <a:ln/>
          <a:effectLst>
            <a:outerShdw sx="100000" sy="100000" kx="0" ky="0" algn="bl" rotWithShape="0" blurRad="101600" dist="25400" dir="54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26680" y="201168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invoice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21488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2668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Facture FCT-2026-0042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726680" y="33832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555480" y="33832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Amadou T.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7726680" y="382219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9555480" y="382219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crédit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7726680" y="426110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9555480" y="426110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44 860 UM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7726680" y="470001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Payé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555480" y="470001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UM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7726680" y="513892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Reste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9555480" y="513892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44 860 UM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mobile money local, nativement intégré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Bankily, Sedad, Masrvi, Click — au même titre que les espèces, la carte ou le chèque.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289304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6596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157984" y="1965960"/>
            <a:ext cx="105156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157984" y="1965960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Sedad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38144" y="1965960"/>
            <a:ext cx="1170432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438144" y="1965960"/>
            <a:ext cx="1170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Masrvi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837176" y="1965960"/>
            <a:ext cx="105156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837176" y="1965960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17336" y="1965960"/>
            <a:ext cx="1289304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117336" y="1965960"/>
            <a:ext cx="12893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Espèces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635240" y="1965960"/>
            <a:ext cx="105156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635240" y="1965960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915400" y="1965960"/>
            <a:ext cx="1170432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915400" y="1965960"/>
            <a:ext cx="1170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Chèque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2880360"/>
            <a:ext cx="6949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Preuve de paiement (photo de la confirmation) exigée automatiquement pour les moyens mobile money.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Totaux encaissés/décaissés par moyen de paiement, visibles en un coup d’œil.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montant payé se pré-remplit sur le total : aucune vente n’est oubliée par erreur de saisie.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8869680" y="2926080"/>
            <a:ext cx="2377440" cy="2377440"/>
          </a:xfrm>
          <a:prstGeom prst="ellipse">
            <a:avLst/>
          </a:prstGeom>
          <a:solidFill>
            <a:srgbClr val="0B3B3A"/>
          </a:solidFill>
          <a:ln/>
        </p:spPr>
      </p:sp>
      <p:pic>
        <p:nvPicPr>
          <p:cNvPr id="20" name="Image 0" descr="/tmp/claude-0/-home-claude/33b65abe-6d2e-5089-8614-606f6a47f3f2/scratchpad/manzeel-deck/icons/mobile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0" y="3611880"/>
            <a:ext cx="1005840" cy="100584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3" name="Image 0" descr="/tmp/claude-0/-home-claude/33b65abe-6d2e-5089-8614-606f6a47f3f2/scratchpad/manzeel-deck/icons/wallet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11480" cy="4114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6400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caisse qui ne ment jamais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1965960"/>
            <a:ext cx="6309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 de caisse alimenté automatiquement par les ventes et achats en espèces — plus de saisie manuelle.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solde ne peut jamais devenir négatif : toute sortie qui dépasserait ce qui est disponible est bloquée.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Dépenses suivies par catégorie — loyer, électricité, salaires, transport, maintenance...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CSV du journal de caisse à tout moment.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7772400" y="2148840"/>
            <a:ext cx="3749040" cy="3291840"/>
          </a:xfrm>
          <a:prstGeom prst="roundRect">
            <a:avLst>
              <a:gd name="adj" fmla="val 3333"/>
            </a:avLst>
          </a:prstGeom>
          <a:solidFill>
            <a:srgbClr val="028090">
              <a:alpha val="25000"/>
            </a:srgbClr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0" y="260604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6600" dirty="0"/>
          </a:p>
        </p:txBody>
      </p:sp>
      <p:sp>
        <p:nvSpPr>
          <p:cNvPr id="8" name="Text 5"/>
          <p:cNvSpPr txBox="1"/>
          <p:nvPr/>
        </p:nvSpPr>
        <p:spPr>
          <a:xfrm>
            <a:off x="8138160" y="39319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 de caisse négatif toléré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138160" y="47548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A9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sortie d’espèces est vérifiée avant d’être enregistrée.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Stock et fournisseurs sous contrôle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623060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2306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Achat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Comptant ou à crédit, avec le fournisseur associé.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3246120" y="306324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502152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485132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485132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3685032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685032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Quantités et coûts mis à jour automatiquement.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6108192" y="306324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364224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347204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47204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547104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Mouvements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547104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entrée/sortie tracée avec sa raison.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8970264" y="306324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9226296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0209276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209276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9409176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Fournisseurs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409176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Dettes suivies jusqu’au règlement complet.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Chaque créance, chaque dette, retracée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91640"/>
            <a:ext cx="63093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Historique chronologique complet des opérations, par client ou par fournisseur.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 toujours à jour, recalculé automatiquement à chaque règlement.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Filtres "créances uniquement" / "dettes uniquement" pour prioriser les relances.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PDF de l’historique complet, prêt à imprimer ou à partager.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9520" y="1737360"/>
            <a:ext cx="3931920" cy="4114800"/>
          </a:xfrm>
          <a:prstGeom prst="roundRect">
            <a:avLst>
              <a:gd name="adj" fmla="val 279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101600" dist="25400" dir="54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863840" y="20116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users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2712" y="2130552"/>
            <a:ext cx="310896" cy="310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549640" y="20391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Historique — Client Amadou 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78892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12/08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8686800" y="27889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 FCT-0038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0149840" y="278892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B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+18 400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291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15/08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8686800" y="32918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Règlement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10149840" y="32918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−10 000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7863840" y="379476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22/08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686800" y="3794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 FCT-0041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10149840" y="379476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B7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+9 200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7863840" y="42976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30/08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8686800" y="4297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Règlement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149840" y="42976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−5 000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863840" y="4846320"/>
            <a:ext cx="338328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863840" y="4983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Solde actuel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9601200" y="49834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0B3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12 600 UM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4206240"/>
            <a:ext cx="3291840" cy="32918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4" name="Image 0" descr="/tmp/claude-0/-home-claude/33b65abe-6d2e-5089-8614-606f6a47f3f2/scratchpad/manzeel-deck/icons/moon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822960"/>
            <a:ext cx="411480" cy="4114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00200" y="566928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gestion qui calcule aussi votre Zakat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2103120"/>
            <a:ext cx="6675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 automatique sur la valeur du stock, la trésorerie, les créances et les dettes.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du cycle du Hawl (l’année lunaire d’éligibilité) jour après jour, avec alerte à l’approche de l’échéance.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Nisab et taux personnalisables selon vos paramètres.</a:t>
            </a:r>
            <a:endParaRPr lang="en-US" sz="1450" dirty="0"/>
          </a:p>
          <a:p>
            <a:pPr marL="342900" indent="-342900">
              <a:lnSpc>
                <a:spcPts val="22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 de zakat exportable en PDF, prêt à consulter ou archiver.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138160" y="2286000"/>
            <a:ext cx="3383280" cy="3474720"/>
          </a:xfrm>
          <a:prstGeom prst="roundRect">
            <a:avLst>
              <a:gd name="adj" fmla="val 3243"/>
            </a:avLst>
          </a:prstGeom>
          <a:solidFill>
            <a:srgbClr val="028090">
              <a:alpha val="25000"/>
            </a:srgbClr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138160" y="269748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354</a:t>
            </a:r>
            <a:endParaRPr lang="en-US" sz="5600" dirty="0"/>
          </a:p>
        </p:txBody>
      </p:sp>
      <p:sp>
        <p:nvSpPr>
          <p:cNvPr id="9" name="Text 6"/>
          <p:cNvSpPr txBox="1"/>
          <p:nvPr/>
        </p:nvSpPr>
        <p:spPr>
          <a:xfrm>
            <a:off x="8458200" y="37947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jours de cycle Hawl suivis automatiquement, sans feuille de calcul à part.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Toute l’équipe, un seul système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poste voit ce dont il a besoin — rien de plus, rien de moins.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623060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0220" y="2359152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complet : paramètres, utilisateurs, sauvegardes.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502152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485132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1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292" y="2359152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39312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Gérant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3639312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Achats, rapports, zakat, gestion financière.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364224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47204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6" name="Image 2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364" y="2359152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01384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Vendeur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501384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Ventes, produits, stock, clients.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226296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0209276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3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6436" y="2359152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63456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Caissier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9363456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Caisse, paiements, ventes — sans le tableau de bord.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640080" y="4480560"/>
            <a:ext cx="548640" cy="548640"/>
          </a:xfrm>
          <a:prstGeom prst="ellipse">
            <a:avLst/>
          </a:prstGeom>
          <a:solidFill>
            <a:srgbClr val="0B3B3A"/>
          </a:solidFill>
          <a:ln/>
        </p:spPr>
      </p:sp>
      <p:pic>
        <p:nvPicPr>
          <p:cNvPr id="25" name="Image 4" descr="/tmp/claude-0/-home-claude/33b65abe-6d2e-5089-8614-606f6a47f3f2/scratchpad/manzeel-deck/icons/network-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" y="4599432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371600" y="4480560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Fonctionne en réseau local : plusieurs postes (vendeur, caissier, gérant) connectés à une base de données partagée, avec des données toujours synchronisées entre eux.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9436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Pourquoi Manzeel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Bilingue français / arabe, y compris les factures PDF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502152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39312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3685032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Papier — tout est centralisé et retrouvable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364224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1384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6547104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Opérateurs mobile money locaux intégrés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226296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63456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9409176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Seule application avec calcul de zakat intégré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" y="4480560"/>
            <a:ext cx="10881360" cy="1554480"/>
          </a:xfrm>
          <a:prstGeom prst="roundRect">
            <a:avLst>
              <a:gd name="adj" fmla="val 7059"/>
            </a:avLst>
          </a:prstGeom>
          <a:solidFill>
            <a:srgbClr val="02C39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05840" y="4709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Prêt à moderniser la gestion de votre commerce ?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5166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3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Demandez une démonstration de Manzeel dès aujourd’hui.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Manzeel — Gestion Premium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2026-09-13T15:41:58Z</dcterms:created>
  <dcterms:modified xsi:type="dcterms:W3CDTF">2026-09-13T15:41:58Z</dcterms:modified>
</cp:coreProperties>
</file>