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1.png"/><Relationship Id="rId3" Type="http://schemas.openxmlformats.org/officeDocument/2006/relationships/image" Target="../media/image-2-1.png"/><Relationship Id="rId4" Type="http://schemas.openxmlformats.org/officeDocument/2006/relationships/image" Target="../media/image-2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1.png"/><Relationship Id="rId4" Type="http://schemas.openxmlformats.org/officeDocument/2006/relationships/image" Target="../media/image-10-1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01368" y="-1463040"/>
            <a:ext cx="4572000" cy="4572000"/>
          </a:xfrm>
          <a:prstGeom prst="ellipse">
            <a:avLst/>
          </a:prstGeom>
          <a:solidFill>
            <a:srgbClr val="028090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44168" y="4206240"/>
            <a:ext cx="2926080" cy="2926080"/>
          </a:xfrm>
          <a:prstGeom prst="ellipse">
            <a:avLst/>
          </a:prstGeom>
          <a:solidFill>
            <a:srgbClr val="02C39A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10588752" y="822960"/>
            <a:ext cx="777240" cy="77724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5" name="Image 0" descr="/tmp/claude-0/-home-claude/33b65abe-6d2e-5089-8614-606f6a47f3f2/scratchpad/manzeel-deck/icons/cart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100584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10512" y="2286000"/>
            <a:ext cx="9601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MANZEEL</a:t>
            </a:r>
            <a:endParaRPr lang="en-US" sz="5400" dirty="0"/>
          </a:p>
        </p:txBody>
      </p:sp>
      <p:sp>
        <p:nvSpPr>
          <p:cNvPr id="7" name="Text 4"/>
          <p:cNvSpPr txBox="1"/>
          <p:nvPr/>
        </p:nvSpPr>
        <p:spPr>
          <a:xfrm>
            <a:off x="3136392" y="32461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2200" dirty="0">
                <a:solidFill>
                  <a:srgbClr val="02C39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إدارة متميزة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3502152" y="3977640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برنامج إدارة تجاري مصمم خصيصًا لمتجرك — المبيعات، المشتريات، المخزون، الصندوق والزكاة، في تطبيق واحد، ثنائي اللغة بنسبة 100% (فرنسي / عربي).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200" b="1" dirty="0">
                <a:solidFill>
                  <a:srgbClr val="1A2E2C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إدارة التجارة ليست أبدًا أمرًا بسيطًا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الأدوات العامة أو الأعمال الورقية تترك مجالًا كبيرًا للخطأ.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291072" y="1965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725912" y="2240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44784" y="2359152"/>
            <a:ext cx="310896" cy="310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565392" y="2221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الدفاتر والحسابات اليدوية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565392" y="2679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وقت ضائع، أخطاء في الإدخال، وغياب رؤية شاملة للنشاط الحقيقي للمتجر.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67512" y="1965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5102352" y="2240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1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224" y="2359152"/>
            <a:ext cx="310896" cy="31089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941832" y="2221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المستحقات والديون التي تضيع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941832" y="2679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من الصعب معرفة من يدين بماذا، ومنذ متى، وعلى أي فاتورة بالضبط.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291072" y="4251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10725912" y="4526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6" name="Image 2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4784" y="4645152"/>
            <a:ext cx="310896" cy="31089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65392" y="4507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مستندات بلغة غير مناسبة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565392" y="4965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عميل ناطق بالعربية يتسلم فاتورة بالفرنسية، أو العكس — صورة غير احترافية.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67512" y="425196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102352" y="45262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3" descr="/tmp/claude-0/-home-claude/33b65abe-6d2e-5089-8614-606f6a47f3f2/scratchpad/manzeel-deck/icons/warning-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224" y="4645152"/>
            <a:ext cx="310896" cy="31089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41832" y="4507992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صندوق يقع في العجز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941832" y="4965192"/>
            <a:ext cx="3977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ts val="17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بدون رقابة، يمكن أن تتجاوز المصاريف النقدية ما هو متوفر فعليًا.</a:t>
            </a:r>
            <a:endParaRPr lang="en-US" sz="1150" dirty="0"/>
          </a:p>
        </p:txBody>
      </p:sp>
      <p:sp>
        <p:nvSpPr>
          <p:cNvPr id="24" name="Text 18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برنامج واحد لكل تجارتك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ستة وحدات مترابطة فيما بينها — قاعدة بيانات واحدة، وحقيقة واحدة.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119872" y="20116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491472" y="228600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6" name="Image 0" descr="/tmp/claude-0/-home-claude/33b65abe-6d2e-5089-8614-606f6a47f3f2/scratchpad/manzeel-deck/icons/cart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74352" y="246888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57032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المبيعات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257032" y="349300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نقدًا أو بالأجل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370832" y="20116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742432" y="228600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1" name="Image 1" descr="/tmp/claude-0/-home-claude/33b65abe-6d2e-5089-8614-606f6a47f3f2/scratchpad/manzeel-deck/icons/boxes-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312" y="246888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07992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المشتريات والمخزون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4507992" y="349300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حركات موثقة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21792" y="201168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1993392" y="228600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16" name="Image 2" descr="/tmp/claude-0/-home-claude/33b65abe-6d2e-5089-8614-606f6a47f3f2/scratchpad/manzeel-deck/icons/wallet-dar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272" y="246888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758952" y="310896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الصندوق والمصاريف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758952" y="349300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رصيد لا يصبح سالبًا أبدًا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119872" y="425196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9491472" y="452628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21" name="Image 3" descr="/tmp/claude-0/-home-claude/33b65abe-6d2e-5089-8614-606f6a47f3f2/scratchpad/manzeel-deck/icons/users-dar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4352" y="4709160"/>
            <a:ext cx="320040" cy="32004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8257032" y="534924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العملاء والموردون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8257032" y="573328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سجل كامل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370832" y="425196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5742432" y="452628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26" name="Image 4" descr="/tmp/claude-0/-home-claude/33b65abe-6d2e-5089-8614-606f6a47f3f2/scratchpad/manzeel-deck/icons/moon-dar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312" y="4709160"/>
            <a:ext cx="320040" cy="32004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507992" y="534924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الزكاة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4507992" y="573328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حساب تلقائي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621792" y="4251960"/>
            <a:ext cx="3429000" cy="1920240"/>
          </a:xfrm>
          <a:prstGeom prst="roundRect">
            <a:avLst>
              <a:gd name="adj" fmla="val 5714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1993392" y="4526280"/>
            <a:ext cx="685800" cy="68580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31" name="Image 5" descr="/tmp/claude-0/-home-claude/33b65abe-6d2e-5089-8614-606f6a47f3f2/scratchpad/manzeel-deck/icons/shield-da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6272" y="4709160"/>
            <a:ext cx="320040" cy="32004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758952" y="534924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المستخدمون والأدوار</a:t>
            </a:r>
            <a:endParaRPr lang="en-US" sz="1500" dirty="0"/>
          </a:p>
        </p:txBody>
      </p:sp>
      <p:sp>
        <p:nvSpPr>
          <p:cNvPr id="33" name="Text 25"/>
          <p:cNvSpPr txBox="1"/>
          <p:nvPr/>
        </p:nvSpPr>
        <p:spPr>
          <a:xfrm>
            <a:off x="758952" y="5733288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1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مدير، مسؤول، بائع، أمين صندوق</a:t>
            </a:r>
            <a:endParaRPr lang="en-US" sz="1100" dirty="0"/>
          </a:p>
        </p:txBody>
      </p:sp>
      <p:sp>
        <p:nvSpPr>
          <p:cNvPr id="34" name="Text 26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بيع نقدي أو بالأجل، بنقرة واحدة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22392" y="1691640"/>
            <a:ext cx="612648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تبديل بسيط بين "نقدًا" و"بالأجل" — يتكيف المبلغ المدفوع وطريقة السداد تلقائيًا.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تحديد العميل إلزامي للبيع بالأجل: يبقى كل دين قابلاً للتتبع حتى التسوية الكاملة.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فواتير وإيصالات PDF ثنائية اللغة، بتصميم متوافق تمامًا مع الكتابة العربية (من اليمين إلى اليسار).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تظهر أسماء المنتجات دائمًا باللغة الصحيحة، حتى عند إعادة طباعة فاتورة قديمة.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7512" y="1691640"/>
            <a:ext cx="4114800" cy="4297680"/>
          </a:xfrm>
          <a:prstGeom prst="roundRect">
            <a:avLst>
              <a:gd name="adj" fmla="val 2667"/>
            </a:avLst>
          </a:prstGeom>
          <a:solidFill>
            <a:srgbClr val="F3F8F7"/>
          </a:solidFill>
          <a:ln/>
          <a:effectLst>
            <a:outerShdw sx="100000" sy="100000" kx="0" ky="0" algn="bl" rotWithShape="0" blurRad="101600" dist="25400" dir="54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822192" y="201168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invoice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9352" y="214884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87552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فاتورة FCT-2026-0042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2816352" y="33832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العميل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87552" y="33832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أحمد ت.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2816352" y="382219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طريقة الدفع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987552" y="3822192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بالأجل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2816352" y="426110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الإجمالي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987552" y="4261104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44,860 أوقية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2816352" y="470001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المدفوع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987552" y="4700016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0 أوقية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2816352" y="513892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المتبقي</a:t>
            </a:r>
            <a:endParaRPr lang="en-US" sz="1200" dirty="0"/>
          </a:p>
        </p:txBody>
      </p:sp>
      <p:sp>
        <p:nvSpPr>
          <p:cNvPr id="17" name="Text 14"/>
          <p:cNvSpPr txBox="1"/>
          <p:nvPr/>
        </p:nvSpPr>
        <p:spPr>
          <a:xfrm>
            <a:off x="987552" y="5138928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2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44,860 أوقية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خدمات الدفع عبر الهاتف المحلية، مدمجة أصلاً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1033272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بنكيلي، سداد، مصرفي، كليك — بنفس مستوى النقد أو البطاقة أو الشيك.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10168128" y="1965960"/>
            <a:ext cx="1380744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168128" y="1965960"/>
            <a:ext cx="13807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بنكيلي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851392" y="1965960"/>
            <a:ext cx="1088136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851392" y="1965960"/>
            <a:ext cx="10881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سداد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388352" y="1965960"/>
            <a:ext cx="123444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88352" y="19659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مصرفي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71616" y="1965960"/>
            <a:ext cx="1088136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071616" y="1965960"/>
            <a:ext cx="108813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كليك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08576" y="1965960"/>
            <a:ext cx="123444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608576" y="19659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نقدًا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145536" y="1965960"/>
            <a:ext cx="1234440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145536" y="1965960"/>
            <a:ext cx="1234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بطاقة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975104" y="1965960"/>
            <a:ext cx="941832" cy="548640"/>
          </a:xfrm>
          <a:prstGeom prst="roundRect">
            <a:avLst>
              <a:gd name="adj" fmla="val 50000"/>
            </a:avLst>
          </a:prstGeom>
          <a:solidFill>
            <a:srgbClr val="0280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975104" y="1965960"/>
            <a:ext cx="9418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شيك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99432" y="2880360"/>
            <a:ext cx="69494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إثبات الدفع (صورة التأكيد) مطلوب تلقائيًا لوسائل الدفع عبر الهاتف.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إجماليات المقبوضات والمصروفات حسب وسيلة الدفع، تظهر بنظرة واحدة.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يُملأ المبلغ المدفوع تلقائيًا بالإجمالي: لا تُنسى أي عملية بيع بسبب خطأ في الإدخال.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941832" y="2926080"/>
            <a:ext cx="2377440" cy="2377440"/>
          </a:xfrm>
          <a:prstGeom prst="ellipse">
            <a:avLst/>
          </a:prstGeom>
          <a:solidFill>
            <a:srgbClr val="0B3B3A"/>
          </a:solidFill>
          <a:ln/>
        </p:spPr>
      </p:sp>
      <p:pic>
        <p:nvPicPr>
          <p:cNvPr id="20" name="Image 0" descr="/tmp/claude-0/-home-claude/33b65abe-6d2e-5089-8614-606f6a47f3f2/scratchpad/manzeel-deck/icons/mobile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7632" y="3611880"/>
            <a:ext cx="1005840" cy="1005840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71632" y="640080"/>
            <a:ext cx="777240" cy="77724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3" name="Image 0" descr="/tmp/claude-0/-home-claude/33b65abe-6d2e-5089-8614-606f6a47f3f2/scratchpad/manzeel-deck/icons/wallet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54512" y="822960"/>
            <a:ext cx="411480" cy="4114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444752" y="64008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صندوق لا يكذب أبدًا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056632" y="1965960"/>
            <a:ext cx="6309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سجل الصندوق يُغذّى تلقائيًا من المبيعات والمشتريات النقدية — لا حاجة للإدخال اليدوي.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لا يمكن للرصيد أن يصبح سالبًا أبدًا: يتم حظر أي مصروف يتجاوز المتوفر.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تُتابع المصاريف حسب الفئة — الإيجار، الكهرباء، الرواتب، النقل، الصيانة...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تصدير سجل الصندوق بصيغة CSV في أي وقت.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67512" y="2148840"/>
            <a:ext cx="3749040" cy="3291840"/>
          </a:xfrm>
          <a:prstGeom prst="roundRect">
            <a:avLst>
              <a:gd name="adj" fmla="val 3333"/>
            </a:avLst>
          </a:prstGeom>
          <a:solidFill>
            <a:srgbClr val="028090">
              <a:alpha val="25000"/>
            </a:srgbClr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67512" y="260604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b="1" dirty="0">
                <a:solidFill>
                  <a:srgbClr val="02C39A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0</a:t>
            </a:r>
            <a:endParaRPr lang="en-US" sz="6600" dirty="0"/>
          </a:p>
        </p:txBody>
      </p:sp>
      <p:sp>
        <p:nvSpPr>
          <p:cNvPr id="8" name="Text 5"/>
          <p:cNvSpPr txBox="1"/>
          <p:nvPr/>
        </p:nvSpPr>
        <p:spPr>
          <a:xfrm>
            <a:off x="1033272" y="39319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800"/>
              </a:lnSpc>
              <a:buNone/>
            </a:pPr>
            <a:r>
              <a:rPr lang="en-US" sz="14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رصيد صندوق سالب مسموح به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" y="475488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400"/>
              </a:lnSpc>
              <a:buNone/>
            </a:pPr>
            <a:r>
              <a:rPr lang="en-US" sz="1100" i="1" dirty="0">
                <a:solidFill>
                  <a:srgbClr val="A9C9C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يتم التحقق من كل مصروف نقدي قبل تسجيله.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المخزون والموردون تحت السيطرة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942832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9925812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925812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9125712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الشراء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25712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نقدًا أو بالأجل، مع تحديد المورد المرتبط.</a:t>
            </a:r>
            <a:endParaRPr lang="en-US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8686800" y="306324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←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6080760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063740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06374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6263640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المخزون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263640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تُحدَّث الكميات والتكاليف تلقائيًا.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5824728" y="306324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←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218688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4201668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201668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3401568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الحركات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3401568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كل دخول/خروج موثق مع سببه.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2962656" y="3063240"/>
            <a:ext cx="256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←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356616" y="1920240"/>
            <a:ext cx="2606040" cy="2834640"/>
          </a:xfrm>
          <a:prstGeom prst="roundRect">
            <a:avLst>
              <a:gd name="adj" fmla="val 421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1339596" y="2194560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1339596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539496" y="30175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الموردون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39496" y="342900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تُتابع الديون حتى التسوية الكاملة.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كل دين، كل مستحق، موثق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239512" y="1691640"/>
            <a:ext cx="630936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سجل زمني كامل للعمليات، حسب العميل أو المورد.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رصيد محدث دائمًا، يُعاد حسابه تلقائيًا مع كل تسوية.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مرشحات "المستحقات فقط" / "الديون فقط" لتحديد أولويات المتابعة.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تصدير السجل الكامل بصيغة PDF، جاهز للطباعة أو المشاركة.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7512" y="1737360"/>
            <a:ext cx="3931920" cy="4114800"/>
          </a:xfrm>
          <a:prstGeom prst="roundRect">
            <a:avLst>
              <a:gd name="adj" fmla="val 2791"/>
            </a:avLst>
          </a:prstGeom>
          <a:solidFill>
            <a:srgbClr val="F3F8F7"/>
          </a:solidFill>
          <a:ln/>
          <a:effectLst>
            <a:outerShdw sx="100000" sy="100000" kx="0" ky="0" algn="bl" rotWithShape="0" blurRad="101600" dist="25400" dir="5400000">
              <a:srgbClr val="000000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776472" y="2011680"/>
            <a:ext cx="548640" cy="54864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users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5344" y="2130552"/>
            <a:ext cx="310896" cy="31089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96112" y="2039112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السجل — العميل أحمد ت.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941832" y="278892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12/08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1673352" y="278892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بيع FCT-0038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3593592" y="278892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B7A5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18,400+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941832" y="3291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15/08</a:t>
            </a:r>
            <a:endParaRPr lang="en-US" sz="1100" dirty="0"/>
          </a:p>
        </p:txBody>
      </p:sp>
      <p:sp>
        <p:nvSpPr>
          <p:cNvPr id="12" name="Text 9"/>
          <p:cNvSpPr txBox="1"/>
          <p:nvPr/>
        </p:nvSpPr>
        <p:spPr>
          <a:xfrm>
            <a:off x="1673352" y="32918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تسوية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3593592" y="329184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3261E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10,000−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941832" y="379476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22/08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1673352" y="379476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بيع FCT-0041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3593592" y="379476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0B7A5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9,200+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941832" y="42976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30/08</a:t>
            </a:r>
            <a:endParaRPr lang="en-US" sz="1100" dirty="0"/>
          </a:p>
        </p:txBody>
      </p:sp>
      <p:sp>
        <p:nvSpPr>
          <p:cNvPr id="18" name="Text 15"/>
          <p:cNvSpPr txBox="1"/>
          <p:nvPr/>
        </p:nvSpPr>
        <p:spPr>
          <a:xfrm>
            <a:off x="1673352" y="429768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تسوية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3593592" y="4297680"/>
            <a:ext cx="731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B3261E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5,000−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941832" y="4846320"/>
            <a:ext cx="338328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2496312" y="49834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الرصيد الحالي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941832" y="4983480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400" b="1" dirty="0">
                <a:solidFill>
                  <a:srgbClr val="0B3B3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12,600 أوقية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795528" y="4206240"/>
            <a:ext cx="3291840" cy="3291840"/>
          </a:xfrm>
          <a:prstGeom prst="ellipse">
            <a:avLst/>
          </a:prstGeom>
          <a:solidFill>
            <a:srgbClr val="02C39A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771632" y="640080"/>
            <a:ext cx="777240" cy="777240"/>
          </a:xfrm>
          <a:prstGeom prst="ellipse">
            <a:avLst/>
          </a:prstGeom>
          <a:solidFill>
            <a:srgbClr val="02C39A"/>
          </a:solidFill>
          <a:ln/>
        </p:spPr>
      </p:sp>
      <p:pic>
        <p:nvPicPr>
          <p:cNvPr id="4" name="Image 0" descr="/tmp/claude-0/-home-claude/33b65abe-6d2e-5089-8614-606f6a47f3f2/scratchpad/manzeel-deck/icons/moon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54512" y="822960"/>
            <a:ext cx="411480" cy="41148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87552" y="566928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الإدارة التي تحسب زكاتك أيضًا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4690872" y="2103120"/>
            <a:ext cx="6675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حساب تلقائي بناءً على قيمة المخزون، السيولة، المستحقات والديون.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متابعة دورة الحول (السنة القمرية لاستحقاق الزكاة) يومًا بيوم، مع تنبيه عند اقتراب الموعد.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النصاب والمعدل قابلان للتخصيص حسب إعداداتك.</a:t>
            </a:r>
            <a:endParaRPr lang="en-US" sz="1450" dirty="0"/>
          </a:p>
          <a:p>
            <a:pPr rtl="1" algn="r" marL="342900" indent="-342900">
              <a:lnSpc>
                <a:spcPts val="2400"/>
              </a:lnSpc>
              <a:spcAft>
                <a:spcPts val="1600"/>
              </a:spcAft>
              <a:buSzPct val="100000"/>
              <a:buChar char="•"/>
            </a:pPr>
            <a:r>
              <a:rPr lang="en-US" sz="1450" dirty="0">
                <a:solidFill>
                  <a:srgbClr val="FFFFFF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تقرير الزكاة قابل للتصدير بصيغة PDF، جاهز للاطلاع أو الأرشفة.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67512" y="2286000"/>
            <a:ext cx="3383280" cy="3474720"/>
          </a:xfrm>
          <a:prstGeom prst="roundRect">
            <a:avLst>
              <a:gd name="adj" fmla="val 3243"/>
            </a:avLst>
          </a:prstGeom>
          <a:solidFill>
            <a:srgbClr val="028090">
              <a:alpha val="25000"/>
            </a:srgbClr>
          </a:solidFill>
          <a:ln w="12700">
            <a:solidFill>
              <a:srgbClr val="02C39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67512" y="269748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600" b="1" dirty="0">
                <a:solidFill>
                  <a:srgbClr val="02C39A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354</a:t>
            </a:r>
            <a:endParaRPr lang="en-US" sz="5600" dirty="0"/>
          </a:p>
        </p:txBody>
      </p:sp>
      <p:sp>
        <p:nvSpPr>
          <p:cNvPr id="9" name="Text 6"/>
          <p:cNvSpPr txBox="1"/>
          <p:nvPr/>
        </p:nvSpPr>
        <p:spPr>
          <a:xfrm>
            <a:off x="987552" y="3794760"/>
            <a:ext cx="2743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يومًا من دورة الحول تُتابع تلقائيًا، دون الحاجة لجدول حسابي منفصل.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0292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000" b="1" dirty="0">
                <a:solidFill>
                  <a:srgbClr val="1A2E2C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كل الفريق، نظام واحد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1033272" y="1188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15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كل منصب يرى ما يحتاجه فقط — لا أكثر ولا أقل.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8942832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925812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6" name="Image 0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62972" y="2359152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9079992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المدير العام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9079992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وصول كامل: الإعدادات، المستخدمون، النسخ الاحتياطي.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080760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063740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1" name="Image 1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900" y="2359152"/>
            <a:ext cx="365760" cy="3657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217920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المسؤول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6217920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المشتريات، التقارير، الزكاة، الإدارة المالية.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3218688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201668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16" name="Image 2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359152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355848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البائع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3355848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المبيعات، المنتجات، المخزون، العملاء.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356616" y="1965960"/>
            <a:ext cx="2606040" cy="2194560"/>
          </a:xfrm>
          <a:prstGeom prst="roundRect">
            <a:avLst>
              <a:gd name="adj" fmla="val 5000"/>
            </a:avLst>
          </a:prstGeom>
          <a:solidFill>
            <a:srgbClr val="F3F8F7"/>
          </a:solidFill>
          <a:ln/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1339596" y="2221992"/>
            <a:ext cx="640080" cy="640080"/>
          </a:xfrm>
          <a:prstGeom prst="ellipse">
            <a:avLst/>
          </a:prstGeom>
          <a:solidFill>
            <a:srgbClr val="028090"/>
          </a:solidFill>
          <a:ln/>
        </p:spPr>
      </p:sp>
      <p:pic>
        <p:nvPicPr>
          <p:cNvPr id="21" name="Image 3" descr="/tmp/claude-0/-home-claude/33b65abe-6d2e-5089-8614-606f6a47f3f2/scratchpad/manzeel-deck/icons/shield-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756" y="2359152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493776" y="301752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en-US" sz="1500" b="1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أمين الصندوق</a:t>
            </a:r>
            <a:endParaRPr lang="en-US" sz="1500" dirty="0"/>
          </a:p>
        </p:txBody>
      </p:sp>
      <p:sp>
        <p:nvSpPr>
          <p:cNvPr id="23" name="Text 17"/>
          <p:cNvSpPr txBox="1"/>
          <p:nvPr/>
        </p:nvSpPr>
        <p:spPr>
          <a:xfrm>
            <a:off x="493776" y="3410712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الصندوق، المدفوعات، المبيعات — دون لوحة القيادة.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11000232" y="4480560"/>
            <a:ext cx="548640" cy="548640"/>
          </a:xfrm>
          <a:prstGeom prst="ellipse">
            <a:avLst/>
          </a:prstGeom>
          <a:solidFill>
            <a:srgbClr val="0B3B3A"/>
          </a:solidFill>
          <a:ln/>
        </p:spPr>
      </p:sp>
      <p:pic>
        <p:nvPicPr>
          <p:cNvPr id="25" name="Image 4" descr="/tmp/claude-0/-home-claude/33b65abe-6d2e-5089-8614-606f6a47f3f2/scratchpad/manzeel-deck/icons/network-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9104" y="4599432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67512" y="4480560"/>
            <a:ext cx="10149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2E2C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يعمل عبر شبكة محلية: عدة أجهزة (بائع، أمين صندوق، مسؤول) متصلة بقاعدة بيانات مشتركة، مع مزامنة دائمة للبيانات بينها.</a:t>
            </a:r>
            <a:endParaRPr lang="en-US" sz="1300" dirty="0"/>
          </a:p>
        </p:txBody>
      </p:sp>
      <p:sp>
        <p:nvSpPr>
          <p:cNvPr id="27" name="Text 20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3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67512" y="59436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l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لماذا Manzeel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942832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079992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100%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9125712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ثنائي اللغة فرنسي/عربي، بما في ذلك فواتير PDF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080760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0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0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263640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الورق — كل شيء مركزي ويمكن الوصول إليه بسهولة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218688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355848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4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3401568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مشغلي الدفع عبر الهاتف المحليين المدمجين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56616" y="1691640"/>
            <a:ext cx="2606040" cy="2377440"/>
          </a:xfrm>
          <a:prstGeom prst="roundRect">
            <a:avLst>
              <a:gd name="adj" fmla="val 4615"/>
            </a:avLst>
          </a:prstGeom>
          <a:solidFill>
            <a:srgbClr val="028090">
              <a:alpha val="22000"/>
            </a:srgbClr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93776" y="192024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02C39A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1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539496" y="27889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FEDE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التطبيق الوحيد الذي يتضمن حساب الزكاة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0080" y="4480560"/>
            <a:ext cx="10881360" cy="1554480"/>
          </a:xfrm>
          <a:prstGeom prst="roundRect">
            <a:avLst>
              <a:gd name="adj" fmla="val 7059"/>
            </a:avLst>
          </a:prstGeom>
          <a:solidFill>
            <a:srgbClr val="02C39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3867912" y="47091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0B3B3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هل أنت مستعد لتحديث إدارة تجارتك؟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3867912" y="5166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0B3B3A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اطلب عرضًا تجريبيًا لـ Manzeel اليوم.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245352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A9C9C6"/>
                </a:solidFill>
                <a:latin typeface="Tahoma" pitchFamily="34" charset="0"/>
                <a:ea typeface="Tahoma" pitchFamily="34" charset="-122"/>
                <a:cs typeface="Tahoma" pitchFamily="34" charset="-120"/>
              </a:rPr>
              <a:t>Manzeel — إدارة متميزة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2026-09-13T16:08:38Z</dcterms:created>
  <dcterms:modified xsi:type="dcterms:W3CDTF">2026-09-13T16:08:38Z</dcterms:modified>
</cp:coreProperties>
</file>